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FD2"/>
    <a:srgbClr val="A6BDD4"/>
    <a:srgbClr val="0B3953"/>
    <a:srgbClr val="4D6D7F"/>
    <a:srgbClr val="80A1C2"/>
    <a:srgbClr val="FEAFC5"/>
    <a:srgbClr val="CA2E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9DE0C0-CF87-48E6-87E9-2B2920858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02DD04A-DA06-47FA-9F84-438B9CD6F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AB9E8C1-F249-4DFA-A24C-B983D3FF2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656-4D18-46FA-AC60-B44D31ABC5BC}" type="datetimeFigureOut">
              <a:rPr lang="zh-TW" altLang="en-US" smtClean="0"/>
              <a:t>2021/3/25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ED8AA05-36C1-4D0E-9260-51D628BAB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652A66D-8040-4607-B8AC-35B1D77DB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BFE-A425-4C97-8E52-0A00BE77DD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997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D7888B-6626-430C-9313-496CD664F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CA3F002-2CCD-4618-8163-5A380162C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AB801B1-73B1-45DB-8D7B-C2280C972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656-4D18-46FA-AC60-B44D31ABC5BC}" type="datetimeFigureOut">
              <a:rPr lang="zh-TW" altLang="en-US" smtClean="0"/>
              <a:t>2021/3/25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0EF8163-BD50-434C-B0C5-B20AB83D9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A853DB6-9A83-47DA-A4E0-B47B2A657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BFE-A425-4C97-8E52-0A00BE77DD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8082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38A05A1-2C28-49A2-93AE-E941DAFA4E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E2D172B-D87B-42BB-A0E9-D1A2299CC6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B10C60D-63AA-40EC-90DF-9DB318EDA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656-4D18-46FA-AC60-B44D31ABC5BC}" type="datetimeFigureOut">
              <a:rPr lang="zh-TW" altLang="en-US" smtClean="0"/>
              <a:t>2021/3/25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117CD3E-CCBE-4EC9-A61B-A687767A0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0A68DC3-2B0E-44DB-B1A9-CF798F1F3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BFE-A425-4C97-8E52-0A00BE77DD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669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3EB0B9-59F0-4A1D-9E35-6B028BBF9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671D0B-C7B7-4884-806D-57EC0CA31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017154E-FE32-4FD4-BF3D-D951547D0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656-4D18-46FA-AC60-B44D31ABC5BC}" type="datetimeFigureOut">
              <a:rPr lang="zh-TW" altLang="en-US" smtClean="0"/>
              <a:t>2021/3/25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C56D011-26F4-4C81-BF0B-63D15A477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6E0F0BD-CA9C-4B5F-8140-B30ADEA1F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BFE-A425-4C97-8E52-0A00BE77DD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740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EBF877-6379-4004-8FFC-A12C833F4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CA6CE99-2717-4F9A-873E-FCF554558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FE56E2D-4F45-4A5C-BD11-DAF693EEE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656-4D18-46FA-AC60-B44D31ABC5BC}" type="datetimeFigureOut">
              <a:rPr lang="zh-TW" altLang="en-US" smtClean="0"/>
              <a:t>2021/3/25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601AE2E-CC1A-4CB7-8E24-C10884458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17F381A-014F-487D-87F4-16D64D802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BFE-A425-4C97-8E52-0A00BE77DD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5101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BE3E99-C12E-4E11-8CBA-A77055E11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9883CB1-1946-4E70-B688-8E770D66E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59CF8FF-9C07-447B-A0E0-3A92224DC8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53F7EA8-4E78-4224-AAAB-9F55FDD46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656-4D18-46FA-AC60-B44D31ABC5BC}" type="datetimeFigureOut">
              <a:rPr lang="zh-TW" altLang="en-US" smtClean="0"/>
              <a:t>2021/3/25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1E79266-219C-4F26-88A7-0E493858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AFF45CA-CE92-4A6F-9274-3688B3103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BFE-A425-4C97-8E52-0A00BE77DD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5975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CD7018-0A70-41B2-A37E-0BF0E9C8C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63A679A-7A6F-4DCD-85C8-FB0123502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5383AE8-511E-4EA7-B34F-ED706C561E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0123E4C-4511-4CDF-BC45-6A7A01DE26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EF5C870-8033-4074-AECC-1BBD4B5633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29134A4-E4D6-4D7D-BCEF-1255EE6A6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656-4D18-46FA-AC60-B44D31ABC5BC}" type="datetimeFigureOut">
              <a:rPr lang="zh-TW" altLang="en-US" smtClean="0"/>
              <a:t>2021/3/25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CCAF249-9B15-4DFD-9311-3CF3B0DD6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0D2A9CA-5DD8-4DE0-819B-5CAEDEC37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BFE-A425-4C97-8E52-0A00BE77DD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829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EDA06E-0483-49D2-9361-9EA0EDCFB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ED35A48-4D5D-4932-A56C-E2E74D76D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656-4D18-46FA-AC60-B44D31ABC5BC}" type="datetimeFigureOut">
              <a:rPr lang="zh-TW" altLang="en-US" smtClean="0"/>
              <a:t>2021/3/25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85A5970-D5D7-4D8F-B9A6-060728450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643EC1C-1D72-4AC8-A23F-85E078D76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BFE-A425-4C97-8E52-0A00BE77DD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8430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E716E06-809E-466F-9737-8102C1101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656-4D18-46FA-AC60-B44D31ABC5BC}" type="datetimeFigureOut">
              <a:rPr lang="zh-TW" altLang="en-US" smtClean="0"/>
              <a:t>2021/3/25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8054E92-AED2-4636-93A9-7D6772540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07D9EBA-7BB2-472F-B223-289440AC3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BFE-A425-4C97-8E52-0A00BE77DD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2876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9B1A1C-0050-4427-A9AB-72794791E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D93946E-B449-40FD-B917-26ACE23D0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7808555-E65A-46B9-8AC5-62985A971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BEF1126-4A03-4FBF-933A-47986F385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656-4D18-46FA-AC60-B44D31ABC5BC}" type="datetimeFigureOut">
              <a:rPr lang="zh-TW" altLang="en-US" smtClean="0"/>
              <a:t>2021/3/25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20372D7-620E-4648-AF95-5C37F4091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1088515-47D7-47AC-956D-E6DCC48D6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BFE-A425-4C97-8E52-0A00BE77DD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0429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FFF8F1-509D-4593-9601-18A713A64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97BC165-5C6E-4BEC-B5C7-2AD5CE55CF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2FB5EDF-BE24-4662-8B09-5860C78B0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9427F58-B515-40BF-9D52-D5DC0A34D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656-4D18-46FA-AC60-B44D31ABC5BC}" type="datetimeFigureOut">
              <a:rPr lang="zh-TW" altLang="en-US" smtClean="0"/>
              <a:t>2021/3/25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2C519D2-463C-4E8F-A9B5-F2DE2292F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B970867-BA29-4C39-8C96-5BA0B2D0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BFE-A425-4C97-8E52-0A00BE77DD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8647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3EADF7D-A94F-4C4D-B7E3-B915881FE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5AF5CEE-EF66-4D0B-AAB9-EA8DC4BB3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5DD606B-3208-4314-912E-E92A2D6F08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5A656-4D18-46FA-AC60-B44D31ABC5BC}" type="datetimeFigureOut">
              <a:rPr lang="zh-TW" altLang="en-US" smtClean="0"/>
              <a:t>2021/3/25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C7BF853-BFBD-4AC6-82F1-BD442C45E1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E3BB74F-0FC9-4275-91F8-6829B4ACCE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1BFE-A425-4C97-8E52-0A00BE77DD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743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E496F7-2346-44A2-84EA-0B88044C3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8001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latin typeface="華康超特明體" panose="02020E09000000000000" pitchFamily="49" charset="-120"/>
                <a:ea typeface="華康超特明體" panose="02020E09000000000000" pitchFamily="49" charset="-120"/>
              </a:rPr>
              <a:t>當</a:t>
            </a:r>
            <a:r>
              <a:rPr lang="en-US" altLang="zh-CN" dirty="0">
                <a:latin typeface="華康超特明體" panose="02020E09000000000000" pitchFamily="49" charset="-120"/>
                <a:ea typeface="華康超特明體" panose="02020E09000000000000" pitchFamily="49" charset="-120"/>
              </a:rPr>
              <a:t>e-Care</a:t>
            </a:r>
            <a:r>
              <a:rPr lang="zh-CN" altLang="en-US" dirty="0">
                <a:latin typeface="華康超特明體" panose="02020E09000000000000" pitchFamily="49" charset="-120"/>
                <a:ea typeface="華康超特明體" panose="02020E09000000000000" pitchFamily="49" charset="-120"/>
              </a:rPr>
              <a:t>不能進入</a:t>
            </a:r>
            <a:r>
              <a:rPr lang="en-US" altLang="zh-CN" dirty="0">
                <a:latin typeface="華康超特明體" panose="02020E09000000000000" pitchFamily="49" charset="-120"/>
                <a:ea typeface="華康超特明體" panose="02020E09000000000000" pitchFamily="49" charset="-120"/>
              </a:rPr>
              <a:t>UCAN</a:t>
            </a:r>
            <a:r>
              <a:rPr lang="zh-CN" altLang="en-US" dirty="0">
                <a:latin typeface="華康超特明體" panose="02020E09000000000000" pitchFamily="49" charset="-120"/>
                <a:ea typeface="華康超特明體" panose="02020E09000000000000" pitchFamily="49" charset="-120"/>
              </a:rPr>
              <a:t>的解決辦法</a:t>
            </a:r>
            <a:r>
              <a:rPr lang="en-US" altLang="zh-CN" dirty="0">
                <a:latin typeface="華康超特明體" panose="02020E09000000000000" pitchFamily="49" charset="-120"/>
                <a:ea typeface="華康超特明體" panose="02020E09000000000000" pitchFamily="49" charset="-120"/>
              </a:rPr>
              <a:t>——</a:t>
            </a:r>
            <a:r>
              <a:rPr lang="zh-CN" altLang="en-US" dirty="0">
                <a:latin typeface="華康超特明體" panose="02020E09000000000000" pitchFamily="49" charset="-120"/>
                <a:ea typeface="華康超特明體" panose="02020E09000000000000" pitchFamily="49" charset="-120"/>
              </a:rPr>
              <a:t>電腦版</a:t>
            </a:r>
            <a:r>
              <a:rPr lang="zh-TW" altLang="en-US" dirty="0">
                <a:latin typeface="華康超特明體" panose="02020E09000000000000" pitchFamily="49" charset="-120"/>
                <a:ea typeface="華康超特明體" panose="02020E09000000000000" pitchFamily="49" charset="-120"/>
              </a:rPr>
              <a:t/>
            </a:r>
            <a:br>
              <a:rPr lang="zh-TW" altLang="en-US" dirty="0">
                <a:latin typeface="華康超特明體" panose="02020E09000000000000" pitchFamily="49" charset="-120"/>
                <a:ea typeface="華康超特明體" panose="02020E09000000000000" pitchFamily="49" charset="-120"/>
              </a:rPr>
            </a:br>
            <a:endParaRPr lang="zh-TW" altLang="en-US" dirty="0">
              <a:latin typeface="華康超特明體" panose="02020E09000000000000" pitchFamily="49" charset="-120"/>
              <a:ea typeface="華康超特明體" panose="02020E09000000000000" pitchFamily="49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B897F63-AC8D-42C9-A982-922EE072A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7680"/>
            <a:ext cx="9144000" cy="1655762"/>
          </a:xfrm>
        </p:spPr>
        <p:txBody>
          <a:bodyPr/>
          <a:lstStyle/>
          <a:p>
            <a:r>
              <a:rPr lang="en-US" altLang="zh-CN" dirty="0">
                <a:latin typeface="華康超特明體" panose="02020E09000000000000" pitchFamily="49" charset="-120"/>
                <a:ea typeface="華康超特明體" panose="02020E09000000000000" pitchFamily="49" charset="-120"/>
              </a:rPr>
              <a:t>——</a:t>
            </a:r>
            <a:r>
              <a:rPr lang="zh-CN" altLang="en-US" dirty="0">
                <a:latin typeface="華康超特明體" panose="02020E09000000000000" pitchFamily="49" charset="-120"/>
                <a:ea typeface="華康超特明體" panose="02020E09000000000000" pitchFamily="49" charset="-120"/>
              </a:rPr>
              <a:t>國立虎尾科技大學職涯中心</a:t>
            </a:r>
            <a:r>
              <a:rPr lang="en-US" altLang="zh-CN" dirty="0">
                <a:latin typeface="華康超特明體" panose="02020E09000000000000" pitchFamily="49" charset="-120"/>
                <a:ea typeface="華康超特明體" panose="02020E09000000000000" pitchFamily="49" charset="-120"/>
              </a:rPr>
              <a:t>——</a:t>
            </a:r>
            <a:endParaRPr lang="zh-TW" altLang="en-US" dirty="0">
              <a:latin typeface="華康超特明體" panose="02020E09000000000000" pitchFamily="49" charset="-120"/>
              <a:ea typeface="華康超特明體" panose="02020E09000000000000" pitchFamily="49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24CCC35-A082-47F6-B90D-B8B769587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69" y="7908136"/>
            <a:ext cx="11087100" cy="701040"/>
          </a:xfrm>
          <a:prstGeom prst="rect">
            <a:avLst/>
          </a:prstGeom>
        </p:spPr>
      </p:pic>
      <p:sp>
        <p:nvSpPr>
          <p:cNvPr id="6" name="橢圓 5">
            <a:extLst>
              <a:ext uri="{FF2B5EF4-FFF2-40B4-BE49-F238E27FC236}">
                <a16:creationId xmlns:a16="http://schemas.microsoft.com/office/drawing/2014/main" id="{1E5828F5-DB02-43C5-8D1E-817998A29B14}"/>
              </a:ext>
            </a:extLst>
          </p:cNvPr>
          <p:cNvSpPr/>
          <p:nvPr/>
        </p:nvSpPr>
        <p:spPr>
          <a:xfrm>
            <a:off x="673769" y="-1911419"/>
            <a:ext cx="3416968" cy="3384884"/>
          </a:xfrm>
          <a:prstGeom prst="ellipse">
            <a:avLst/>
          </a:prstGeom>
          <a:solidFill>
            <a:srgbClr val="CA2E5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E2E08457-58E3-4B63-A699-D51955E780F2}"/>
              </a:ext>
            </a:extLst>
          </p:cNvPr>
          <p:cNvSpPr/>
          <p:nvPr/>
        </p:nvSpPr>
        <p:spPr>
          <a:xfrm>
            <a:off x="2973924" y="128337"/>
            <a:ext cx="1708484" cy="1692442"/>
          </a:xfrm>
          <a:prstGeom prst="ellipse">
            <a:avLst/>
          </a:prstGeom>
          <a:solidFill>
            <a:srgbClr val="FEAFC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408DEC62-B8CE-4562-BAFC-DA1EC97B0513}"/>
              </a:ext>
            </a:extLst>
          </p:cNvPr>
          <p:cNvSpPr/>
          <p:nvPr/>
        </p:nvSpPr>
        <p:spPr>
          <a:xfrm>
            <a:off x="8343901" y="4181731"/>
            <a:ext cx="3416968" cy="3384884"/>
          </a:xfrm>
          <a:prstGeom prst="ellipse">
            <a:avLst/>
          </a:prstGeom>
          <a:solidFill>
            <a:srgbClr val="80A1C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46F5DB40-F383-47F9-A00C-7977646DD7CE}"/>
              </a:ext>
            </a:extLst>
          </p:cNvPr>
          <p:cNvSpPr/>
          <p:nvPr/>
        </p:nvSpPr>
        <p:spPr>
          <a:xfrm>
            <a:off x="8343901" y="974558"/>
            <a:ext cx="1519731" cy="1505461"/>
          </a:xfrm>
          <a:prstGeom prst="ellipse">
            <a:avLst/>
          </a:prstGeom>
          <a:solidFill>
            <a:srgbClr val="FFCFD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18818BBC-FAB8-4971-A7AA-3E6C76721DD3}"/>
              </a:ext>
            </a:extLst>
          </p:cNvPr>
          <p:cNvSpPr/>
          <p:nvPr/>
        </p:nvSpPr>
        <p:spPr>
          <a:xfrm>
            <a:off x="1524000" y="4227680"/>
            <a:ext cx="836877" cy="829019"/>
          </a:xfrm>
          <a:prstGeom prst="ellipse">
            <a:avLst/>
          </a:prstGeom>
          <a:solidFill>
            <a:srgbClr val="CA2E5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D70D5A51-D583-44AA-833C-7B03EFF682A7}"/>
              </a:ext>
            </a:extLst>
          </p:cNvPr>
          <p:cNvSpPr/>
          <p:nvPr/>
        </p:nvSpPr>
        <p:spPr>
          <a:xfrm>
            <a:off x="6970779" y="5389807"/>
            <a:ext cx="2746244" cy="2720458"/>
          </a:xfrm>
          <a:prstGeom prst="ellipse">
            <a:avLst/>
          </a:prstGeom>
          <a:solidFill>
            <a:srgbClr val="0B395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241C70EE-19AA-4730-8C89-32E85071FFC9}"/>
              </a:ext>
            </a:extLst>
          </p:cNvPr>
          <p:cNvSpPr/>
          <p:nvPr/>
        </p:nvSpPr>
        <p:spPr>
          <a:xfrm>
            <a:off x="6217319" y="4741528"/>
            <a:ext cx="976849" cy="967677"/>
          </a:xfrm>
          <a:prstGeom prst="ellipse">
            <a:avLst/>
          </a:prstGeom>
          <a:solidFill>
            <a:srgbClr val="0B395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0860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橢圓 8">
            <a:extLst>
              <a:ext uri="{FF2B5EF4-FFF2-40B4-BE49-F238E27FC236}">
                <a16:creationId xmlns:a16="http://schemas.microsoft.com/office/drawing/2014/main" id="{474EF49A-9CE2-4061-99BB-34BBC9A67BF5}"/>
              </a:ext>
            </a:extLst>
          </p:cNvPr>
          <p:cNvSpPr/>
          <p:nvPr/>
        </p:nvSpPr>
        <p:spPr>
          <a:xfrm>
            <a:off x="7332841" y="-2326512"/>
            <a:ext cx="4345773" cy="4245789"/>
          </a:xfrm>
          <a:prstGeom prst="ellipse">
            <a:avLst/>
          </a:prstGeom>
          <a:solidFill>
            <a:srgbClr val="FEAFC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4032BBAE-8BF9-4D74-81C1-3B6A7E575E89}"/>
              </a:ext>
            </a:extLst>
          </p:cNvPr>
          <p:cNvSpPr/>
          <p:nvPr/>
        </p:nvSpPr>
        <p:spPr>
          <a:xfrm>
            <a:off x="10757513" y="-1100509"/>
            <a:ext cx="1842202" cy="1833510"/>
          </a:xfrm>
          <a:prstGeom prst="ellipse">
            <a:avLst/>
          </a:prstGeom>
          <a:solidFill>
            <a:srgbClr val="0B395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CC5F9089-9B27-4250-BC13-39399154B4C8}"/>
              </a:ext>
            </a:extLst>
          </p:cNvPr>
          <p:cNvSpPr/>
          <p:nvPr/>
        </p:nvSpPr>
        <p:spPr>
          <a:xfrm>
            <a:off x="10509209" y="4114174"/>
            <a:ext cx="2671482" cy="2658878"/>
          </a:xfrm>
          <a:prstGeom prst="ellipse">
            <a:avLst/>
          </a:prstGeom>
          <a:solidFill>
            <a:srgbClr val="80A1C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平行四邊形 3">
            <a:extLst>
              <a:ext uri="{FF2B5EF4-FFF2-40B4-BE49-F238E27FC236}">
                <a16:creationId xmlns:a16="http://schemas.microsoft.com/office/drawing/2014/main" id="{CA3DA368-24EF-472D-B12C-E4A47D38EFE2}"/>
              </a:ext>
            </a:extLst>
          </p:cNvPr>
          <p:cNvSpPr/>
          <p:nvPr/>
        </p:nvSpPr>
        <p:spPr>
          <a:xfrm>
            <a:off x="7461774" y="-1279326"/>
            <a:ext cx="7987553" cy="8928847"/>
          </a:xfrm>
          <a:prstGeom prst="parallelogram">
            <a:avLst/>
          </a:prstGeom>
          <a:solidFill>
            <a:srgbClr val="CA2E5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3F74B6B-C838-4967-A277-DCB6DBBA1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2453" y="2309389"/>
            <a:ext cx="5038165" cy="2387600"/>
          </a:xfrm>
        </p:spPr>
        <p:txBody>
          <a:bodyPr>
            <a:normAutofit/>
          </a:bodyPr>
          <a:lstStyle/>
          <a:p>
            <a:r>
              <a:rPr lang="en-US" altLang="zh-TW" sz="44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1.</a:t>
            </a:r>
            <a:r>
              <a:rPr lang="zh-CN" altLang="en-US" sz="44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在搜索引擎</a:t>
            </a:r>
            <a:r>
              <a:rPr lang="en-US" altLang="zh-CN" sz="44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/>
            </a:r>
            <a:br>
              <a:rPr lang="en-US" altLang="zh-CN" sz="44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</a:br>
            <a:r>
              <a:rPr lang="zh-CN" altLang="en-US" sz="44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上打“</a:t>
            </a:r>
            <a:r>
              <a:rPr lang="en-US" altLang="zh-CN" sz="44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UCAN</a:t>
            </a:r>
            <a:r>
              <a:rPr lang="zh-CN" altLang="en-US" sz="44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”</a:t>
            </a:r>
            <a:endParaRPr lang="zh-TW" altLang="en-US" sz="4400" dirty="0">
              <a:solidFill>
                <a:schemeClr val="bg1"/>
              </a:solidFill>
              <a:latin typeface="華康超特明體" panose="02020E09000000000000" pitchFamily="49" charset="-120"/>
              <a:ea typeface="華康超特明體" panose="02020E09000000000000" pitchFamily="49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C9F02E3-26D1-4B47-B7F8-2055A466BC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8091" y="-1993713"/>
            <a:ext cx="5710518" cy="1655762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5" name="圖片 4" descr="C:\Users\Guest\Desktop\UCAN登錄方式\1616638353042.jpg">
            <a:extLst>
              <a:ext uri="{FF2B5EF4-FFF2-40B4-BE49-F238E27FC236}">
                <a16:creationId xmlns:a16="http://schemas.microsoft.com/office/drawing/2014/main" id="{FC427DEF-5B37-402A-AE94-65BB9D3F71C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982" y="2193690"/>
            <a:ext cx="5086418" cy="24625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橢圓 5">
            <a:extLst>
              <a:ext uri="{FF2B5EF4-FFF2-40B4-BE49-F238E27FC236}">
                <a16:creationId xmlns:a16="http://schemas.microsoft.com/office/drawing/2014/main" id="{35AFE6D1-E9A9-4850-88B3-47428A91DB2B}"/>
              </a:ext>
            </a:extLst>
          </p:cNvPr>
          <p:cNvSpPr/>
          <p:nvPr/>
        </p:nvSpPr>
        <p:spPr>
          <a:xfrm>
            <a:off x="152398" y="-536981"/>
            <a:ext cx="2474259" cy="2462586"/>
          </a:xfrm>
          <a:prstGeom prst="ellipse">
            <a:avLst/>
          </a:prstGeom>
          <a:solidFill>
            <a:srgbClr val="FEAFC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9E0044D1-5D4A-43D8-857C-FD365C798507}"/>
              </a:ext>
            </a:extLst>
          </p:cNvPr>
          <p:cNvSpPr/>
          <p:nvPr/>
        </p:nvSpPr>
        <p:spPr>
          <a:xfrm>
            <a:off x="3421942" y="5261837"/>
            <a:ext cx="3207458" cy="3192325"/>
          </a:xfrm>
          <a:prstGeom prst="ellipse">
            <a:avLst/>
          </a:prstGeom>
          <a:solidFill>
            <a:srgbClr val="0B395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FCB2907D-C1EF-4A6D-8463-F905BAF01900}"/>
              </a:ext>
            </a:extLst>
          </p:cNvPr>
          <p:cNvSpPr/>
          <p:nvPr/>
        </p:nvSpPr>
        <p:spPr>
          <a:xfrm>
            <a:off x="6467920" y="4664306"/>
            <a:ext cx="995311" cy="990615"/>
          </a:xfrm>
          <a:prstGeom prst="ellipse">
            <a:avLst/>
          </a:prstGeom>
          <a:solidFill>
            <a:srgbClr val="80A1C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9D02C953-2AB6-4CF1-8295-14DD24E0A9CF}"/>
              </a:ext>
            </a:extLst>
          </p:cNvPr>
          <p:cNvSpPr/>
          <p:nvPr/>
        </p:nvSpPr>
        <p:spPr>
          <a:xfrm>
            <a:off x="1794851" y="-749444"/>
            <a:ext cx="1663611" cy="1655762"/>
          </a:xfrm>
          <a:prstGeom prst="ellipse">
            <a:avLst/>
          </a:prstGeom>
          <a:solidFill>
            <a:srgbClr val="FFCFD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737E4166-552D-4A35-BAAF-B4E9A00E04E2}"/>
              </a:ext>
            </a:extLst>
          </p:cNvPr>
          <p:cNvSpPr/>
          <p:nvPr/>
        </p:nvSpPr>
        <p:spPr>
          <a:xfrm>
            <a:off x="386249" y="2277320"/>
            <a:ext cx="1153103" cy="1147663"/>
          </a:xfrm>
          <a:prstGeom prst="ellipse">
            <a:avLst/>
          </a:prstGeom>
          <a:solidFill>
            <a:srgbClr val="FFCFD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6617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 descr="C:\Users\Guest\Desktop\UCAN登錄方式\1616637587493.jpg">
            <a:extLst>
              <a:ext uri="{FF2B5EF4-FFF2-40B4-BE49-F238E27FC236}">
                <a16:creationId xmlns:a16="http://schemas.microsoft.com/office/drawing/2014/main" id="{778F6475-61AC-446F-A282-51C6EAAE87B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341" y="1129553"/>
            <a:ext cx="6598620" cy="529478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9" name="橢圓 8">
            <a:extLst>
              <a:ext uri="{FF2B5EF4-FFF2-40B4-BE49-F238E27FC236}">
                <a16:creationId xmlns:a16="http://schemas.microsoft.com/office/drawing/2014/main" id="{474EF49A-9CE2-4061-99BB-34BBC9A67BF5}"/>
              </a:ext>
            </a:extLst>
          </p:cNvPr>
          <p:cNvSpPr/>
          <p:nvPr/>
        </p:nvSpPr>
        <p:spPr>
          <a:xfrm>
            <a:off x="7332841" y="-2326512"/>
            <a:ext cx="4345773" cy="4245789"/>
          </a:xfrm>
          <a:prstGeom prst="ellipse">
            <a:avLst/>
          </a:prstGeom>
          <a:solidFill>
            <a:srgbClr val="A6BDD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4032BBAE-8BF9-4D74-81C1-3B6A7E575E89}"/>
              </a:ext>
            </a:extLst>
          </p:cNvPr>
          <p:cNvSpPr/>
          <p:nvPr/>
        </p:nvSpPr>
        <p:spPr>
          <a:xfrm>
            <a:off x="10757513" y="-1100509"/>
            <a:ext cx="1842202" cy="1833510"/>
          </a:xfrm>
          <a:prstGeom prst="ellipse">
            <a:avLst/>
          </a:prstGeom>
          <a:solidFill>
            <a:srgbClr val="0B395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CC5F9089-9B27-4250-BC13-39399154B4C8}"/>
              </a:ext>
            </a:extLst>
          </p:cNvPr>
          <p:cNvSpPr/>
          <p:nvPr/>
        </p:nvSpPr>
        <p:spPr>
          <a:xfrm>
            <a:off x="10509209" y="4114174"/>
            <a:ext cx="2671482" cy="2658878"/>
          </a:xfrm>
          <a:prstGeom prst="ellipse">
            <a:avLst/>
          </a:prstGeom>
          <a:solidFill>
            <a:srgbClr val="80A1C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平行四邊形 3">
            <a:extLst>
              <a:ext uri="{FF2B5EF4-FFF2-40B4-BE49-F238E27FC236}">
                <a16:creationId xmlns:a16="http://schemas.microsoft.com/office/drawing/2014/main" id="{CA3DA368-24EF-472D-B12C-E4A47D38EFE2}"/>
              </a:ext>
            </a:extLst>
          </p:cNvPr>
          <p:cNvSpPr/>
          <p:nvPr/>
        </p:nvSpPr>
        <p:spPr>
          <a:xfrm>
            <a:off x="7461774" y="-1279326"/>
            <a:ext cx="7987553" cy="8928847"/>
          </a:xfrm>
          <a:prstGeom prst="parallelogram">
            <a:avLst/>
          </a:prstGeom>
          <a:solidFill>
            <a:srgbClr val="CA2E5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3F74B6B-C838-4967-A277-DCB6DBBA1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1771" y="2309389"/>
            <a:ext cx="5038165" cy="2387600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2.</a:t>
            </a:r>
            <a:r>
              <a:rPr lang="zh-CN" altLang="en-US" sz="40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第一個就是</a:t>
            </a:r>
            <a:r>
              <a:rPr lang="en-US" altLang="zh-CN" sz="40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/>
            </a:r>
            <a:br>
              <a:rPr lang="en-US" altLang="zh-CN" sz="40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</a:br>
            <a:r>
              <a:rPr lang="zh-CN" altLang="en-US" sz="40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“</a:t>
            </a:r>
            <a:r>
              <a:rPr lang="en-US" altLang="zh-CN" sz="40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UCAN</a:t>
            </a:r>
            <a:r>
              <a:rPr lang="zh-CN" altLang="en-US" sz="40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大專院校</a:t>
            </a:r>
            <a:r>
              <a:rPr lang="en-US" altLang="zh-CN" sz="40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/>
            </a:r>
            <a:br>
              <a:rPr lang="en-US" altLang="zh-CN" sz="40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</a:br>
            <a:r>
              <a:rPr lang="zh-CN" altLang="en-US" sz="40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就業職能平臺”</a:t>
            </a:r>
            <a:endParaRPr lang="zh-TW" altLang="en-US" sz="4000" dirty="0">
              <a:solidFill>
                <a:schemeClr val="bg1"/>
              </a:solidFill>
              <a:latin typeface="華康超特明體" panose="02020E09000000000000" pitchFamily="49" charset="-120"/>
              <a:ea typeface="華康超特明體" panose="02020E09000000000000" pitchFamily="49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C9F02E3-26D1-4B47-B7F8-2055A466BC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8091" y="-1993713"/>
            <a:ext cx="5710518" cy="1655762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35AFE6D1-E9A9-4850-88B3-47428A91DB2B}"/>
              </a:ext>
            </a:extLst>
          </p:cNvPr>
          <p:cNvSpPr/>
          <p:nvPr/>
        </p:nvSpPr>
        <p:spPr>
          <a:xfrm>
            <a:off x="-466168" y="-1482577"/>
            <a:ext cx="2698380" cy="2665918"/>
          </a:xfrm>
          <a:prstGeom prst="ellipse">
            <a:avLst/>
          </a:prstGeom>
          <a:solidFill>
            <a:srgbClr val="4D6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FCB2907D-C1EF-4A6D-8463-F905BAF01900}"/>
              </a:ext>
            </a:extLst>
          </p:cNvPr>
          <p:cNvSpPr/>
          <p:nvPr/>
        </p:nvSpPr>
        <p:spPr>
          <a:xfrm>
            <a:off x="6467920" y="4664306"/>
            <a:ext cx="995311" cy="990615"/>
          </a:xfrm>
          <a:prstGeom prst="ellipse">
            <a:avLst/>
          </a:prstGeom>
          <a:solidFill>
            <a:srgbClr val="80A1C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9D02C953-2AB6-4CF1-8295-14DD24E0A9CF}"/>
              </a:ext>
            </a:extLst>
          </p:cNvPr>
          <p:cNvSpPr/>
          <p:nvPr/>
        </p:nvSpPr>
        <p:spPr>
          <a:xfrm>
            <a:off x="1838158" y="-1176414"/>
            <a:ext cx="1663611" cy="1655762"/>
          </a:xfrm>
          <a:prstGeom prst="ellipse">
            <a:avLst/>
          </a:prstGeom>
          <a:solidFill>
            <a:srgbClr val="A6BDD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737E4166-552D-4A35-BAAF-B4E9A00E04E2}"/>
              </a:ext>
            </a:extLst>
          </p:cNvPr>
          <p:cNvSpPr/>
          <p:nvPr/>
        </p:nvSpPr>
        <p:spPr>
          <a:xfrm>
            <a:off x="-71720" y="2027900"/>
            <a:ext cx="1153103" cy="1147663"/>
          </a:xfrm>
          <a:prstGeom prst="ellipse">
            <a:avLst/>
          </a:prstGeom>
          <a:solidFill>
            <a:srgbClr val="80A1C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9E0044D1-5D4A-43D8-857C-FD365C798507}"/>
              </a:ext>
            </a:extLst>
          </p:cNvPr>
          <p:cNvSpPr/>
          <p:nvPr/>
        </p:nvSpPr>
        <p:spPr>
          <a:xfrm>
            <a:off x="3589409" y="5827500"/>
            <a:ext cx="3207458" cy="3192325"/>
          </a:xfrm>
          <a:prstGeom prst="ellipse">
            <a:avLst/>
          </a:prstGeom>
          <a:solidFill>
            <a:srgbClr val="0B395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6B315C57-1E9F-4236-A43F-C918F25BE79C}"/>
              </a:ext>
            </a:extLst>
          </p:cNvPr>
          <p:cNvSpPr/>
          <p:nvPr/>
        </p:nvSpPr>
        <p:spPr>
          <a:xfrm>
            <a:off x="5860732" y="1448851"/>
            <a:ext cx="1950365" cy="1926902"/>
          </a:xfrm>
          <a:prstGeom prst="ellipse">
            <a:avLst/>
          </a:prstGeom>
          <a:solidFill>
            <a:srgbClr val="4D6D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箭號: 向右 15">
            <a:extLst>
              <a:ext uri="{FF2B5EF4-FFF2-40B4-BE49-F238E27FC236}">
                <a16:creationId xmlns:a16="http://schemas.microsoft.com/office/drawing/2014/main" id="{9708A713-24FB-4DD8-A6AE-A5983D6F4435}"/>
              </a:ext>
            </a:extLst>
          </p:cNvPr>
          <p:cNvSpPr/>
          <p:nvPr/>
        </p:nvSpPr>
        <p:spPr>
          <a:xfrm flipH="1">
            <a:off x="4206932" y="2581835"/>
            <a:ext cx="694841" cy="40429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81426FA2-34C4-4B24-88D1-709D68A2D5DE}"/>
              </a:ext>
            </a:extLst>
          </p:cNvPr>
          <p:cNvSpPr/>
          <p:nvPr/>
        </p:nvSpPr>
        <p:spPr>
          <a:xfrm>
            <a:off x="1349923" y="2501153"/>
            <a:ext cx="2625195" cy="874600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4661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橢圓 8">
            <a:extLst>
              <a:ext uri="{FF2B5EF4-FFF2-40B4-BE49-F238E27FC236}">
                <a16:creationId xmlns:a16="http://schemas.microsoft.com/office/drawing/2014/main" id="{474EF49A-9CE2-4061-99BB-34BBC9A67BF5}"/>
              </a:ext>
            </a:extLst>
          </p:cNvPr>
          <p:cNvSpPr/>
          <p:nvPr/>
        </p:nvSpPr>
        <p:spPr>
          <a:xfrm>
            <a:off x="7332841" y="-2326512"/>
            <a:ext cx="4345773" cy="4245789"/>
          </a:xfrm>
          <a:prstGeom prst="ellipse">
            <a:avLst/>
          </a:prstGeom>
          <a:solidFill>
            <a:srgbClr val="A6BDD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4032BBAE-8BF9-4D74-81C1-3B6A7E575E89}"/>
              </a:ext>
            </a:extLst>
          </p:cNvPr>
          <p:cNvSpPr/>
          <p:nvPr/>
        </p:nvSpPr>
        <p:spPr>
          <a:xfrm>
            <a:off x="10757513" y="-1100509"/>
            <a:ext cx="1842202" cy="1833510"/>
          </a:xfrm>
          <a:prstGeom prst="ellipse">
            <a:avLst/>
          </a:prstGeom>
          <a:solidFill>
            <a:srgbClr val="0B395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CC5F9089-9B27-4250-BC13-39399154B4C8}"/>
              </a:ext>
            </a:extLst>
          </p:cNvPr>
          <p:cNvSpPr/>
          <p:nvPr/>
        </p:nvSpPr>
        <p:spPr>
          <a:xfrm>
            <a:off x="10509209" y="4114174"/>
            <a:ext cx="2671482" cy="2658878"/>
          </a:xfrm>
          <a:prstGeom prst="ellipse">
            <a:avLst/>
          </a:prstGeom>
          <a:solidFill>
            <a:srgbClr val="80A1C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平行四邊形 3">
            <a:extLst>
              <a:ext uri="{FF2B5EF4-FFF2-40B4-BE49-F238E27FC236}">
                <a16:creationId xmlns:a16="http://schemas.microsoft.com/office/drawing/2014/main" id="{CA3DA368-24EF-472D-B12C-E4A47D38EFE2}"/>
              </a:ext>
            </a:extLst>
          </p:cNvPr>
          <p:cNvSpPr/>
          <p:nvPr/>
        </p:nvSpPr>
        <p:spPr>
          <a:xfrm>
            <a:off x="7461774" y="-1279326"/>
            <a:ext cx="7987553" cy="8928847"/>
          </a:xfrm>
          <a:prstGeom prst="parallelogram">
            <a:avLst/>
          </a:prstGeom>
          <a:solidFill>
            <a:srgbClr val="CA2E5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3F74B6B-C838-4967-A277-DCB6DBBA1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5272" y="-433703"/>
            <a:ext cx="5038165" cy="2387600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3.</a:t>
            </a:r>
            <a:r>
              <a:rPr lang="zh-CN" altLang="en-US" sz="40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點入後</a:t>
            </a:r>
            <a:endParaRPr lang="zh-TW" altLang="en-US" sz="4000" dirty="0">
              <a:solidFill>
                <a:schemeClr val="bg1"/>
              </a:solidFill>
              <a:latin typeface="華康超特明體" panose="02020E09000000000000" pitchFamily="49" charset="-120"/>
              <a:ea typeface="華康超特明體" panose="02020E09000000000000" pitchFamily="49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C9F02E3-26D1-4B47-B7F8-2055A466BC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22414" y="2311707"/>
            <a:ext cx="3449035" cy="3700424"/>
          </a:xfrm>
          <a:noFill/>
        </p:spPr>
        <p:txBody>
          <a:bodyPr>
            <a:normAutofit/>
          </a:bodyPr>
          <a:lstStyle/>
          <a:p>
            <a:r>
              <a:rPr lang="zh-TW" altLang="zh-TW" b="1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帳號與密碼：</a:t>
            </a:r>
            <a:endParaRPr lang="en-US" altLang="zh-TW" b="1" dirty="0">
              <a:solidFill>
                <a:schemeClr val="bg1"/>
              </a:solidFill>
              <a:latin typeface="華康超特明體" panose="02020E09000000000000" pitchFamily="49" charset="-120"/>
              <a:ea typeface="華康超特明體" panose="02020E09000000000000" pitchFamily="49" charset="-120"/>
            </a:endParaRPr>
          </a:p>
          <a:p>
            <a:r>
              <a:rPr lang="en-US" altLang="zh-TW" b="1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0033+</a:t>
            </a:r>
            <a:r>
              <a:rPr lang="zh-TW" altLang="zh-TW" b="1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學號</a:t>
            </a:r>
          </a:p>
          <a:p>
            <a:r>
              <a:rPr lang="zh-TW" altLang="zh-TW" b="1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請注意三年級同學是：</a:t>
            </a:r>
            <a:r>
              <a:rPr lang="en-US" altLang="zh-TW" b="1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33+</a:t>
            </a:r>
            <a:r>
              <a:rPr lang="zh-TW" altLang="zh-TW" b="1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學號</a:t>
            </a:r>
            <a:endParaRPr lang="en-US" altLang="zh-TW" b="1" dirty="0">
              <a:solidFill>
                <a:schemeClr val="bg1"/>
              </a:solidFill>
              <a:latin typeface="華康超特明體" panose="02020E09000000000000" pitchFamily="49" charset="-120"/>
              <a:ea typeface="華康超特明體" panose="02020E09000000000000" pitchFamily="49" charset="-120"/>
            </a:endParaRPr>
          </a:p>
          <a:p>
            <a:endParaRPr lang="zh-TW" altLang="zh-TW" b="1" dirty="0">
              <a:solidFill>
                <a:schemeClr val="bg1"/>
              </a:solidFill>
              <a:latin typeface="華康超特明體" panose="02020E09000000000000" pitchFamily="49" charset="-120"/>
              <a:ea typeface="華康超特明體" panose="02020E09000000000000" pitchFamily="49" charset="-120"/>
            </a:endParaRPr>
          </a:p>
          <a:p>
            <a:r>
              <a:rPr lang="zh-TW" altLang="zh-TW" b="1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如果還是不能進入請聯絡學輔中心 </a:t>
            </a:r>
            <a:endParaRPr lang="en-US" altLang="zh-TW" b="1" dirty="0">
              <a:solidFill>
                <a:schemeClr val="bg1"/>
              </a:solidFill>
              <a:latin typeface="華康超特明體" panose="02020E09000000000000" pitchFamily="49" charset="-120"/>
              <a:ea typeface="華康超特明體" panose="02020E09000000000000" pitchFamily="49" charset="-120"/>
            </a:endParaRPr>
          </a:p>
          <a:p>
            <a:r>
              <a:rPr lang="zh-TW" altLang="zh-TW" b="1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許英鴻先生 分機：</a:t>
            </a:r>
            <a:r>
              <a:rPr lang="en-US" altLang="zh-TW" b="1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5726</a:t>
            </a:r>
            <a:endParaRPr lang="zh-TW" altLang="zh-TW" b="1" dirty="0">
              <a:solidFill>
                <a:schemeClr val="bg1"/>
              </a:solidFill>
              <a:latin typeface="華康超特明體" panose="02020E09000000000000" pitchFamily="49" charset="-120"/>
              <a:ea typeface="華康超特明體" panose="02020E09000000000000" pitchFamily="49" charset="-120"/>
            </a:endParaRPr>
          </a:p>
          <a:p>
            <a:endParaRPr lang="zh-TW" altLang="en-US" dirty="0">
              <a:solidFill>
                <a:srgbClr val="0B3953"/>
              </a:solidFill>
            </a:endParaRPr>
          </a:p>
        </p:txBody>
      </p:sp>
      <p:pic>
        <p:nvPicPr>
          <p:cNvPr id="18" name="圖片 17" descr="C:\Users\Guest\Desktop\UCAN登錄方式\1616637015507.jpg">
            <a:extLst>
              <a:ext uri="{FF2B5EF4-FFF2-40B4-BE49-F238E27FC236}">
                <a16:creationId xmlns:a16="http://schemas.microsoft.com/office/drawing/2014/main" id="{64698ACA-2D8B-436C-AA71-4D224D1FE76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575" y="428764"/>
            <a:ext cx="4572685" cy="581248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橢圓 7">
            <a:extLst>
              <a:ext uri="{FF2B5EF4-FFF2-40B4-BE49-F238E27FC236}">
                <a16:creationId xmlns:a16="http://schemas.microsoft.com/office/drawing/2014/main" id="{9E0044D1-5D4A-43D8-857C-FD365C798507}"/>
              </a:ext>
            </a:extLst>
          </p:cNvPr>
          <p:cNvSpPr/>
          <p:nvPr/>
        </p:nvSpPr>
        <p:spPr>
          <a:xfrm>
            <a:off x="3589409" y="5827500"/>
            <a:ext cx="3207458" cy="3192325"/>
          </a:xfrm>
          <a:prstGeom prst="ellipse">
            <a:avLst/>
          </a:prstGeom>
          <a:solidFill>
            <a:srgbClr val="0B395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737E4166-552D-4A35-BAAF-B4E9A00E04E2}"/>
              </a:ext>
            </a:extLst>
          </p:cNvPr>
          <p:cNvSpPr/>
          <p:nvPr/>
        </p:nvSpPr>
        <p:spPr>
          <a:xfrm>
            <a:off x="-71720" y="2027900"/>
            <a:ext cx="1153103" cy="1147663"/>
          </a:xfrm>
          <a:prstGeom prst="ellipse">
            <a:avLst/>
          </a:prstGeom>
          <a:solidFill>
            <a:srgbClr val="80A1C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35AFE6D1-E9A9-4850-88B3-47428A91DB2B}"/>
              </a:ext>
            </a:extLst>
          </p:cNvPr>
          <p:cNvSpPr/>
          <p:nvPr/>
        </p:nvSpPr>
        <p:spPr>
          <a:xfrm>
            <a:off x="-466168" y="-1482577"/>
            <a:ext cx="2698380" cy="2665918"/>
          </a:xfrm>
          <a:prstGeom prst="ellipse">
            <a:avLst/>
          </a:prstGeom>
          <a:solidFill>
            <a:srgbClr val="4D6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9D02C953-2AB6-4CF1-8295-14DD24E0A9CF}"/>
              </a:ext>
            </a:extLst>
          </p:cNvPr>
          <p:cNvSpPr/>
          <p:nvPr/>
        </p:nvSpPr>
        <p:spPr>
          <a:xfrm>
            <a:off x="1838158" y="-1176414"/>
            <a:ext cx="1663611" cy="1655762"/>
          </a:xfrm>
          <a:prstGeom prst="ellipse">
            <a:avLst/>
          </a:prstGeom>
          <a:solidFill>
            <a:srgbClr val="A6BDD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FCB2907D-C1EF-4A6D-8463-F905BAF01900}"/>
              </a:ext>
            </a:extLst>
          </p:cNvPr>
          <p:cNvSpPr/>
          <p:nvPr/>
        </p:nvSpPr>
        <p:spPr>
          <a:xfrm>
            <a:off x="6631665" y="5464391"/>
            <a:ext cx="995311" cy="990615"/>
          </a:xfrm>
          <a:prstGeom prst="ellipse">
            <a:avLst/>
          </a:prstGeom>
          <a:solidFill>
            <a:srgbClr val="80A1C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6B315C57-1E9F-4236-A43F-C918F25BE79C}"/>
              </a:ext>
            </a:extLst>
          </p:cNvPr>
          <p:cNvSpPr/>
          <p:nvPr/>
        </p:nvSpPr>
        <p:spPr>
          <a:xfrm>
            <a:off x="6463917" y="1836069"/>
            <a:ext cx="1950365" cy="1926902"/>
          </a:xfrm>
          <a:prstGeom prst="ellipse">
            <a:avLst/>
          </a:prstGeom>
          <a:solidFill>
            <a:srgbClr val="4D6D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063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橢圓 8">
            <a:extLst>
              <a:ext uri="{FF2B5EF4-FFF2-40B4-BE49-F238E27FC236}">
                <a16:creationId xmlns:a16="http://schemas.microsoft.com/office/drawing/2014/main" id="{474EF49A-9CE2-4061-99BB-34BBC9A67BF5}"/>
              </a:ext>
            </a:extLst>
          </p:cNvPr>
          <p:cNvSpPr/>
          <p:nvPr/>
        </p:nvSpPr>
        <p:spPr>
          <a:xfrm>
            <a:off x="7332841" y="-2326512"/>
            <a:ext cx="4345773" cy="4245789"/>
          </a:xfrm>
          <a:prstGeom prst="ellipse">
            <a:avLst/>
          </a:prstGeom>
          <a:solidFill>
            <a:srgbClr val="A6BDD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4032BBAE-8BF9-4D74-81C1-3B6A7E575E89}"/>
              </a:ext>
            </a:extLst>
          </p:cNvPr>
          <p:cNvSpPr/>
          <p:nvPr/>
        </p:nvSpPr>
        <p:spPr>
          <a:xfrm>
            <a:off x="10757513" y="-1100509"/>
            <a:ext cx="1842202" cy="1833510"/>
          </a:xfrm>
          <a:prstGeom prst="ellipse">
            <a:avLst/>
          </a:prstGeom>
          <a:solidFill>
            <a:srgbClr val="0B395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CC5F9089-9B27-4250-BC13-39399154B4C8}"/>
              </a:ext>
            </a:extLst>
          </p:cNvPr>
          <p:cNvSpPr/>
          <p:nvPr/>
        </p:nvSpPr>
        <p:spPr>
          <a:xfrm>
            <a:off x="10509209" y="4114174"/>
            <a:ext cx="2671482" cy="2658878"/>
          </a:xfrm>
          <a:prstGeom prst="ellipse">
            <a:avLst/>
          </a:prstGeom>
          <a:solidFill>
            <a:srgbClr val="80A1C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平行四邊形 3">
            <a:extLst>
              <a:ext uri="{FF2B5EF4-FFF2-40B4-BE49-F238E27FC236}">
                <a16:creationId xmlns:a16="http://schemas.microsoft.com/office/drawing/2014/main" id="{CA3DA368-24EF-472D-B12C-E4A47D38EFE2}"/>
              </a:ext>
            </a:extLst>
          </p:cNvPr>
          <p:cNvSpPr/>
          <p:nvPr/>
        </p:nvSpPr>
        <p:spPr>
          <a:xfrm>
            <a:off x="7461774" y="-1279326"/>
            <a:ext cx="7987553" cy="8928847"/>
          </a:xfrm>
          <a:prstGeom prst="parallelogram">
            <a:avLst/>
          </a:prstGeom>
          <a:solidFill>
            <a:srgbClr val="CA2E5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3F74B6B-C838-4967-A277-DCB6DBBA1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8609" y="2151331"/>
            <a:ext cx="5038165" cy="2387600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4.</a:t>
            </a:r>
            <a:r>
              <a:rPr lang="zh-CN" altLang="en-US" sz="40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興趣搜索</a:t>
            </a:r>
            <a:r>
              <a:rPr lang="en-US" altLang="zh-CN" sz="40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/>
            </a:r>
            <a:br>
              <a:rPr lang="en-US" altLang="zh-CN" sz="40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</a:br>
            <a:r>
              <a:rPr lang="zh-CN" altLang="en-US" sz="40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在左邊第二個</a:t>
            </a:r>
            <a:endParaRPr lang="zh-TW" altLang="en-US" sz="4000" dirty="0">
              <a:solidFill>
                <a:schemeClr val="bg1"/>
              </a:solidFill>
              <a:latin typeface="華康超特明體" panose="02020E09000000000000" pitchFamily="49" charset="-120"/>
              <a:ea typeface="華康超特明體" panose="02020E09000000000000" pitchFamily="49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C9F02E3-26D1-4B47-B7F8-2055A466BC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8091" y="-1993713"/>
            <a:ext cx="5710518" cy="1655762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35AFE6D1-E9A9-4850-88B3-47428A91DB2B}"/>
              </a:ext>
            </a:extLst>
          </p:cNvPr>
          <p:cNvSpPr/>
          <p:nvPr/>
        </p:nvSpPr>
        <p:spPr>
          <a:xfrm>
            <a:off x="-466168" y="-1482577"/>
            <a:ext cx="2698380" cy="2665918"/>
          </a:xfrm>
          <a:prstGeom prst="ellipse">
            <a:avLst/>
          </a:prstGeom>
          <a:solidFill>
            <a:srgbClr val="4D6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FCB2907D-C1EF-4A6D-8463-F905BAF01900}"/>
              </a:ext>
            </a:extLst>
          </p:cNvPr>
          <p:cNvSpPr/>
          <p:nvPr/>
        </p:nvSpPr>
        <p:spPr>
          <a:xfrm>
            <a:off x="6693156" y="4522021"/>
            <a:ext cx="995311" cy="990615"/>
          </a:xfrm>
          <a:prstGeom prst="ellipse">
            <a:avLst/>
          </a:prstGeom>
          <a:solidFill>
            <a:srgbClr val="80A1C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9D02C953-2AB6-4CF1-8295-14DD24E0A9CF}"/>
              </a:ext>
            </a:extLst>
          </p:cNvPr>
          <p:cNvSpPr/>
          <p:nvPr/>
        </p:nvSpPr>
        <p:spPr>
          <a:xfrm>
            <a:off x="1838158" y="-1176414"/>
            <a:ext cx="1663611" cy="1655762"/>
          </a:xfrm>
          <a:prstGeom prst="ellipse">
            <a:avLst/>
          </a:prstGeom>
          <a:solidFill>
            <a:srgbClr val="A6BDD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737E4166-552D-4A35-BAAF-B4E9A00E04E2}"/>
              </a:ext>
            </a:extLst>
          </p:cNvPr>
          <p:cNvSpPr/>
          <p:nvPr/>
        </p:nvSpPr>
        <p:spPr>
          <a:xfrm>
            <a:off x="-71720" y="2027900"/>
            <a:ext cx="1153103" cy="1147663"/>
          </a:xfrm>
          <a:prstGeom prst="ellipse">
            <a:avLst/>
          </a:prstGeom>
          <a:solidFill>
            <a:srgbClr val="80A1C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9E0044D1-5D4A-43D8-857C-FD365C798507}"/>
              </a:ext>
            </a:extLst>
          </p:cNvPr>
          <p:cNvSpPr/>
          <p:nvPr/>
        </p:nvSpPr>
        <p:spPr>
          <a:xfrm>
            <a:off x="3589409" y="5827500"/>
            <a:ext cx="3207458" cy="3192325"/>
          </a:xfrm>
          <a:prstGeom prst="ellipse">
            <a:avLst/>
          </a:prstGeom>
          <a:solidFill>
            <a:srgbClr val="0B395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6B315C57-1E9F-4236-A43F-C918F25BE79C}"/>
              </a:ext>
            </a:extLst>
          </p:cNvPr>
          <p:cNvSpPr/>
          <p:nvPr/>
        </p:nvSpPr>
        <p:spPr>
          <a:xfrm>
            <a:off x="5860732" y="1448851"/>
            <a:ext cx="1950365" cy="1926902"/>
          </a:xfrm>
          <a:prstGeom prst="ellipse">
            <a:avLst/>
          </a:prstGeom>
          <a:solidFill>
            <a:srgbClr val="4D6D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箭號: 向右 15">
            <a:extLst>
              <a:ext uri="{FF2B5EF4-FFF2-40B4-BE49-F238E27FC236}">
                <a16:creationId xmlns:a16="http://schemas.microsoft.com/office/drawing/2014/main" id="{9708A713-24FB-4DD8-A6AE-A5983D6F4435}"/>
              </a:ext>
            </a:extLst>
          </p:cNvPr>
          <p:cNvSpPr/>
          <p:nvPr/>
        </p:nvSpPr>
        <p:spPr>
          <a:xfrm rot="16200000" flipH="1">
            <a:off x="2279800" y="2257589"/>
            <a:ext cx="694841" cy="40429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" name="圖片 17" descr="C:\Users\Guest\Desktop\UCAN登錄方式\12.png">
            <a:extLst>
              <a:ext uri="{FF2B5EF4-FFF2-40B4-BE49-F238E27FC236}">
                <a16:creationId xmlns:a16="http://schemas.microsoft.com/office/drawing/2014/main" id="{F17D482F-56BB-4809-956C-82E17617880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21" y="3091488"/>
            <a:ext cx="7664736" cy="97366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橢圓 16">
            <a:extLst>
              <a:ext uri="{FF2B5EF4-FFF2-40B4-BE49-F238E27FC236}">
                <a16:creationId xmlns:a16="http://schemas.microsoft.com/office/drawing/2014/main" id="{81426FA2-34C4-4B24-88D1-709D68A2D5DE}"/>
              </a:ext>
            </a:extLst>
          </p:cNvPr>
          <p:cNvSpPr/>
          <p:nvPr/>
        </p:nvSpPr>
        <p:spPr>
          <a:xfrm>
            <a:off x="1933577" y="2917237"/>
            <a:ext cx="1333500" cy="1343025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C586D63-5107-4401-BB88-B0573BE10E12}"/>
              </a:ext>
            </a:extLst>
          </p:cNvPr>
          <p:cNvSpPr txBox="1"/>
          <p:nvPr/>
        </p:nvSpPr>
        <p:spPr>
          <a:xfrm>
            <a:off x="1828802" y="1472180"/>
            <a:ext cx="1790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002060"/>
                </a:solidFill>
                <a:highlight>
                  <a:srgbClr val="FFFF00"/>
                </a:highlight>
              </a:rPr>
              <a:t>I’m </a:t>
            </a:r>
            <a:r>
              <a:rPr lang="en-US" altLang="zh-TW" sz="3200" dirty="0">
                <a:solidFill>
                  <a:srgbClr val="002060"/>
                </a:solidFill>
                <a:highlight>
                  <a:srgbClr val="FFFF00"/>
                </a:highlight>
              </a:rPr>
              <a:t>here !</a:t>
            </a:r>
            <a:endParaRPr lang="zh-TW" altLang="en-US" sz="3200" dirty="0">
              <a:solidFill>
                <a:srgbClr val="00206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19665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 descr="C:\Users\Guest\Desktop\UCAN登錄方式\123.png">
            <a:extLst>
              <a:ext uri="{FF2B5EF4-FFF2-40B4-BE49-F238E27FC236}">
                <a16:creationId xmlns:a16="http://schemas.microsoft.com/office/drawing/2014/main" id="{1438CAB9-FBE9-4FE7-A7E8-2EA464D7A9A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31" y="3175563"/>
            <a:ext cx="7494211" cy="131475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橢圓 8">
            <a:extLst>
              <a:ext uri="{FF2B5EF4-FFF2-40B4-BE49-F238E27FC236}">
                <a16:creationId xmlns:a16="http://schemas.microsoft.com/office/drawing/2014/main" id="{474EF49A-9CE2-4061-99BB-34BBC9A67BF5}"/>
              </a:ext>
            </a:extLst>
          </p:cNvPr>
          <p:cNvSpPr/>
          <p:nvPr/>
        </p:nvSpPr>
        <p:spPr>
          <a:xfrm>
            <a:off x="7332841" y="-2326512"/>
            <a:ext cx="4345773" cy="4245789"/>
          </a:xfrm>
          <a:prstGeom prst="ellipse">
            <a:avLst/>
          </a:prstGeom>
          <a:solidFill>
            <a:srgbClr val="A6BDD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4032BBAE-8BF9-4D74-81C1-3B6A7E575E89}"/>
              </a:ext>
            </a:extLst>
          </p:cNvPr>
          <p:cNvSpPr/>
          <p:nvPr/>
        </p:nvSpPr>
        <p:spPr>
          <a:xfrm>
            <a:off x="10757513" y="-1100509"/>
            <a:ext cx="1842202" cy="1833510"/>
          </a:xfrm>
          <a:prstGeom prst="ellipse">
            <a:avLst/>
          </a:prstGeom>
          <a:solidFill>
            <a:srgbClr val="0B395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CC5F9089-9B27-4250-BC13-39399154B4C8}"/>
              </a:ext>
            </a:extLst>
          </p:cNvPr>
          <p:cNvSpPr/>
          <p:nvPr/>
        </p:nvSpPr>
        <p:spPr>
          <a:xfrm>
            <a:off x="10509209" y="4114174"/>
            <a:ext cx="2671482" cy="2658878"/>
          </a:xfrm>
          <a:prstGeom prst="ellipse">
            <a:avLst/>
          </a:prstGeom>
          <a:solidFill>
            <a:srgbClr val="80A1C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平行四邊形 3">
            <a:extLst>
              <a:ext uri="{FF2B5EF4-FFF2-40B4-BE49-F238E27FC236}">
                <a16:creationId xmlns:a16="http://schemas.microsoft.com/office/drawing/2014/main" id="{CA3DA368-24EF-472D-B12C-E4A47D38EFE2}"/>
              </a:ext>
            </a:extLst>
          </p:cNvPr>
          <p:cNvSpPr/>
          <p:nvPr/>
        </p:nvSpPr>
        <p:spPr>
          <a:xfrm>
            <a:off x="7461774" y="-1279326"/>
            <a:ext cx="7987553" cy="8928847"/>
          </a:xfrm>
          <a:prstGeom prst="parallelogram">
            <a:avLst/>
          </a:prstGeom>
          <a:solidFill>
            <a:srgbClr val="CA2E5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3F74B6B-C838-4967-A277-DCB6DBBA1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3149" y="3184564"/>
            <a:ext cx="5038165" cy="2387600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5.</a:t>
            </a:r>
            <a:r>
              <a:rPr lang="zh-CN" altLang="en-US" sz="36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職場共通職能</a:t>
            </a:r>
            <a:r>
              <a:rPr lang="en-US" altLang="zh-CN" sz="36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/>
            </a:r>
            <a:br>
              <a:rPr lang="en-US" altLang="zh-CN" sz="36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</a:br>
            <a:r>
              <a:rPr lang="zh-CN" altLang="en-US" sz="3600" dirty="0" smtClean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與</a:t>
            </a:r>
            <a:r>
              <a:rPr lang="zh-TW" altLang="en-US" sz="3600" dirty="0" smtClean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專</a:t>
            </a:r>
            <a:r>
              <a:rPr lang="zh-CN" altLang="en-US" sz="3600" dirty="0" smtClean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業</a:t>
            </a:r>
            <a:r>
              <a:rPr lang="zh-CN" altLang="en-US" sz="36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職能在</a:t>
            </a:r>
            <a:r>
              <a:rPr lang="en-US" altLang="zh-CN" sz="36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/>
            </a:r>
            <a:br>
              <a:rPr lang="en-US" altLang="zh-CN" sz="36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</a:br>
            <a:r>
              <a:rPr lang="zh-CN" altLang="en-US" sz="36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中間“職能診斷”</a:t>
            </a:r>
            <a:r>
              <a:rPr lang="en-US" altLang="zh-CN" sz="36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/>
            </a:r>
            <a:br>
              <a:rPr lang="en-US" altLang="zh-CN" sz="36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</a:br>
            <a:r>
              <a:rPr lang="zh-CN" altLang="en-US" sz="36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的子選項中</a:t>
            </a:r>
            <a:endParaRPr lang="zh-TW" altLang="en-US" sz="3600" dirty="0">
              <a:solidFill>
                <a:schemeClr val="bg1"/>
              </a:solidFill>
              <a:latin typeface="華康超特明體" panose="02020E09000000000000" pitchFamily="49" charset="-120"/>
              <a:ea typeface="華康超特明體" panose="02020E09000000000000" pitchFamily="49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C9F02E3-26D1-4B47-B7F8-2055A466BC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8091" y="-1993713"/>
            <a:ext cx="5710518" cy="1655762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35AFE6D1-E9A9-4850-88B3-47428A91DB2B}"/>
              </a:ext>
            </a:extLst>
          </p:cNvPr>
          <p:cNvSpPr/>
          <p:nvPr/>
        </p:nvSpPr>
        <p:spPr>
          <a:xfrm>
            <a:off x="-466168" y="-1482577"/>
            <a:ext cx="2698380" cy="2665918"/>
          </a:xfrm>
          <a:prstGeom prst="ellipse">
            <a:avLst/>
          </a:prstGeom>
          <a:solidFill>
            <a:srgbClr val="4D6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FCB2907D-C1EF-4A6D-8463-F905BAF01900}"/>
              </a:ext>
            </a:extLst>
          </p:cNvPr>
          <p:cNvSpPr/>
          <p:nvPr/>
        </p:nvSpPr>
        <p:spPr>
          <a:xfrm>
            <a:off x="6693156" y="4522021"/>
            <a:ext cx="995311" cy="990615"/>
          </a:xfrm>
          <a:prstGeom prst="ellipse">
            <a:avLst/>
          </a:prstGeom>
          <a:solidFill>
            <a:srgbClr val="80A1C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9D02C953-2AB6-4CF1-8295-14DD24E0A9CF}"/>
              </a:ext>
            </a:extLst>
          </p:cNvPr>
          <p:cNvSpPr/>
          <p:nvPr/>
        </p:nvSpPr>
        <p:spPr>
          <a:xfrm>
            <a:off x="1838158" y="-1176414"/>
            <a:ext cx="1663611" cy="1655762"/>
          </a:xfrm>
          <a:prstGeom prst="ellipse">
            <a:avLst/>
          </a:prstGeom>
          <a:solidFill>
            <a:srgbClr val="A6BDD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737E4166-552D-4A35-BAAF-B4E9A00E04E2}"/>
              </a:ext>
            </a:extLst>
          </p:cNvPr>
          <p:cNvSpPr/>
          <p:nvPr/>
        </p:nvSpPr>
        <p:spPr>
          <a:xfrm>
            <a:off x="-71720" y="2027900"/>
            <a:ext cx="1153103" cy="1147663"/>
          </a:xfrm>
          <a:prstGeom prst="ellipse">
            <a:avLst/>
          </a:prstGeom>
          <a:solidFill>
            <a:srgbClr val="80A1C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9E0044D1-5D4A-43D8-857C-FD365C798507}"/>
              </a:ext>
            </a:extLst>
          </p:cNvPr>
          <p:cNvSpPr/>
          <p:nvPr/>
        </p:nvSpPr>
        <p:spPr>
          <a:xfrm>
            <a:off x="3589409" y="5827500"/>
            <a:ext cx="3207458" cy="3192325"/>
          </a:xfrm>
          <a:prstGeom prst="ellipse">
            <a:avLst/>
          </a:prstGeom>
          <a:solidFill>
            <a:srgbClr val="0B395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6B315C57-1E9F-4236-A43F-C918F25BE79C}"/>
              </a:ext>
            </a:extLst>
          </p:cNvPr>
          <p:cNvSpPr/>
          <p:nvPr/>
        </p:nvSpPr>
        <p:spPr>
          <a:xfrm>
            <a:off x="5860732" y="1448851"/>
            <a:ext cx="1950365" cy="1926902"/>
          </a:xfrm>
          <a:prstGeom prst="ellipse">
            <a:avLst/>
          </a:prstGeom>
          <a:solidFill>
            <a:srgbClr val="4D6D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箭號: 向右 15">
            <a:extLst>
              <a:ext uri="{FF2B5EF4-FFF2-40B4-BE49-F238E27FC236}">
                <a16:creationId xmlns:a16="http://schemas.microsoft.com/office/drawing/2014/main" id="{9708A713-24FB-4DD8-A6AE-A5983D6F4435}"/>
              </a:ext>
            </a:extLst>
          </p:cNvPr>
          <p:cNvSpPr/>
          <p:nvPr/>
        </p:nvSpPr>
        <p:spPr>
          <a:xfrm rot="16200000" flipH="1">
            <a:off x="3732076" y="2311377"/>
            <a:ext cx="694841" cy="40429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81426FA2-34C4-4B24-88D1-709D68A2D5DE}"/>
              </a:ext>
            </a:extLst>
          </p:cNvPr>
          <p:cNvSpPr/>
          <p:nvPr/>
        </p:nvSpPr>
        <p:spPr>
          <a:xfrm>
            <a:off x="3412751" y="2993651"/>
            <a:ext cx="1333500" cy="1343025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C586D63-5107-4401-BB88-B0573BE10E12}"/>
              </a:ext>
            </a:extLst>
          </p:cNvPr>
          <p:cNvSpPr txBox="1"/>
          <p:nvPr/>
        </p:nvSpPr>
        <p:spPr>
          <a:xfrm>
            <a:off x="3200397" y="1515722"/>
            <a:ext cx="1790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002060"/>
                </a:solidFill>
                <a:highlight>
                  <a:srgbClr val="FFFF00"/>
                </a:highlight>
              </a:rPr>
              <a:t>I’m here !</a:t>
            </a:r>
            <a:endParaRPr lang="zh-TW" altLang="en-US" sz="3200" dirty="0">
              <a:solidFill>
                <a:srgbClr val="00206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6924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84</Words>
  <Application>Microsoft Office PowerPoint</Application>
  <PresentationFormat>寬螢幕</PresentationFormat>
  <Paragraphs>15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Calibri</vt:lpstr>
      <vt:lpstr>新細明體</vt:lpstr>
      <vt:lpstr>Arial</vt:lpstr>
      <vt:lpstr>華康超特明體</vt:lpstr>
      <vt:lpstr>Calibri Light</vt:lpstr>
      <vt:lpstr>Office 佈景主題</vt:lpstr>
      <vt:lpstr>當e-Care不能進入UCAN的解決辦法——電腦版 </vt:lpstr>
      <vt:lpstr>1.在搜索引擎 上打“UCAN”</vt:lpstr>
      <vt:lpstr>2.第一個就是 “UCAN大專院校 就業職能平臺”</vt:lpstr>
      <vt:lpstr>3.點入後</vt:lpstr>
      <vt:lpstr>4.興趣搜索 在左邊第二個</vt:lpstr>
      <vt:lpstr>5.職場共通職能 與專業職能在 中間“職能診斷” 的子選項中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7</cp:revision>
  <dcterms:created xsi:type="dcterms:W3CDTF">2021-03-25T06:12:38Z</dcterms:created>
  <dcterms:modified xsi:type="dcterms:W3CDTF">2021-03-25T07:52:27Z</dcterms:modified>
</cp:coreProperties>
</file>