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7" r:id="rId3"/>
    <p:sldId id="259" r:id="rId4"/>
    <p:sldId id="260" r:id="rId5"/>
  </p:sldIdLst>
  <p:sldSz cx="12192000" cy="6858000"/>
  <p:notesSz cx="6858000" cy="9144000"/>
  <p:embeddedFontLs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Calibri Light" panose="020F0302020204030204" pitchFamily="34" charset="0"/>
      <p:regular r:id="rId10"/>
      <p:italic r:id="rId11"/>
    </p:embeddedFont>
  </p:embeddedFontLst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EF82"/>
    <a:srgbClr val="1F5674"/>
    <a:srgbClr val="C4FFF9"/>
    <a:srgbClr val="3DCCC8"/>
    <a:srgbClr val="769FBD"/>
    <a:srgbClr val="B8B8D2"/>
    <a:srgbClr val="67D8D6"/>
    <a:srgbClr val="90C3C7"/>
    <a:srgbClr val="EF788B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3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-510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229DE0C0-CF87-48E6-87E9-2B29208589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xmlns="" id="{602DD04A-DA06-47FA-9F84-438B9CD6FE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xmlns="" id="{EAB9E8C1-F249-4DFA-A24C-B983D3FF2F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5A656-4D18-46FA-AC60-B44D31ABC5BC}" type="datetimeFigureOut">
              <a:rPr lang="zh-TW" altLang="en-US" smtClean="0"/>
              <a:t>2021/3/25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xmlns="" id="{DED8AA05-36C1-4D0E-9260-51D628BABF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xmlns="" id="{A652A66D-8040-4607-B8AC-35B1D77DB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61BFE-A425-4C97-8E52-0A00BE77DD8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49977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49D7888B-6626-430C-9313-496CD664FC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xmlns="" id="{1CA3F002-2CCD-4618-8163-5A380162C8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xmlns="" id="{5AB801B1-73B1-45DB-8D7B-C2280C9722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5A656-4D18-46FA-AC60-B44D31ABC5BC}" type="datetimeFigureOut">
              <a:rPr lang="zh-TW" altLang="en-US" smtClean="0"/>
              <a:t>2021/3/25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xmlns="" id="{C0EF8163-BD50-434C-B0C5-B20AB83D9F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xmlns="" id="{BA853DB6-9A83-47DA-A4E0-B47B2A657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61BFE-A425-4C97-8E52-0A00BE77DD8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080821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xmlns="" id="{A38A05A1-2C28-49A2-93AE-E941DAFA4EC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xmlns="" id="{8E2D172B-D87B-42BB-A0E9-D1A2299CC6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xmlns="" id="{7B10C60D-63AA-40EC-90DF-9DB318EDA4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5A656-4D18-46FA-AC60-B44D31ABC5BC}" type="datetimeFigureOut">
              <a:rPr lang="zh-TW" altLang="en-US" smtClean="0"/>
              <a:t>2021/3/25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xmlns="" id="{B117CD3E-CCBE-4EC9-A61B-A687767A0A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xmlns="" id="{80A68DC3-2B0E-44DB-B1A9-CF798F1F31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61BFE-A425-4C97-8E52-0A00BE77DD8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16697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C83EB0B9-59F0-4A1D-9E35-6B028BBF9A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xmlns="" id="{4C671D0B-C7B7-4884-806D-57EC0CA31B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xmlns="" id="{6017154E-FE32-4FD4-BF3D-D951547D0F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5A656-4D18-46FA-AC60-B44D31ABC5BC}" type="datetimeFigureOut">
              <a:rPr lang="zh-TW" altLang="en-US" smtClean="0"/>
              <a:t>2021/3/25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xmlns="" id="{0C56D011-26F4-4C81-BF0B-63D15A4777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xmlns="" id="{E6E0F0BD-CA9C-4B5F-8140-B30ADEA1F3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61BFE-A425-4C97-8E52-0A00BE77DD8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037408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34EBF877-6379-4004-8FFC-A12C833F46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xmlns="" id="{DCA6CE99-2717-4F9A-873E-FCF5545581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xmlns="" id="{9FE56E2D-4F45-4A5C-BD11-DAF693EEEE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5A656-4D18-46FA-AC60-B44D31ABC5BC}" type="datetimeFigureOut">
              <a:rPr lang="zh-TW" altLang="en-US" smtClean="0"/>
              <a:t>2021/3/25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xmlns="" id="{A601AE2E-CC1A-4CB7-8E24-C10884458C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xmlns="" id="{B17F381A-014F-487D-87F4-16D64D802F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61BFE-A425-4C97-8E52-0A00BE77DD8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551018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83BE3E99-C12E-4E11-8CBA-A77055E118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xmlns="" id="{69883CB1-1946-4E70-B688-8E770D66E9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xmlns="" id="{459CF8FF-9C07-447B-A0E0-3A92224DC8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xmlns="" id="{453F7EA8-4E78-4224-AAAB-9F55FDD465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5A656-4D18-46FA-AC60-B44D31ABC5BC}" type="datetimeFigureOut">
              <a:rPr lang="zh-TW" altLang="en-US" smtClean="0"/>
              <a:t>2021/3/25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xmlns="" id="{D1E79266-219C-4F26-88A7-0E49385893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xmlns="" id="{3AFF45CA-CE92-4A6F-9274-3688B3103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61BFE-A425-4C97-8E52-0A00BE77DD8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159757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6ECD7018-0A70-41B2-A37E-0BF0E9C8CC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xmlns="" id="{463A679A-7A6F-4DCD-85C8-FB01235022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xmlns="" id="{75383AE8-511E-4EA7-B34F-ED706C561E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xmlns="" id="{70123E4C-4511-4CDF-BC45-6A7A01DE263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xmlns="" id="{DEF5C870-8033-4074-AECC-1BBD4B56338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xmlns="" id="{629134A4-E4D6-4D7D-BCEF-1255EE6A63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5A656-4D18-46FA-AC60-B44D31ABC5BC}" type="datetimeFigureOut">
              <a:rPr lang="zh-TW" altLang="en-US" smtClean="0"/>
              <a:t>2021/3/25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xmlns="" id="{2CCAF249-9B15-4DFD-9311-3CF3B0DD63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xmlns="" id="{80D2A9CA-5DD8-4DE0-819B-5CAEDEC372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61BFE-A425-4C97-8E52-0A00BE77DD8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882977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58EDA06E-0483-49D2-9361-9EA0EDCFB4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xmlns="" id="{BED35A48-4D5D-4932-A56C-E2E74D76D6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5A656-4D18-46FA-AC60-B44D31ABC5BC}" type="datetimeFigureOut">
              <a:rPr lang="zh-TW" altLang="en-US" smtClean="0"/>
              <a:t>2021/3/25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xmlns="" id="{D85A5970-D5D7-4D8F-B9A6-060728450B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xmlns="" id="{0643EC1C-1D72-4AC8-A23F-85E078D76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61BFE-A425-4C97-8E52-0A00BE77DD8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984300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xmlns="" id="{2E716E06-809E-466F-9737-8102C1101C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5A656-4D18-46FA-AC60-B44D31ABC5BC}" type="datetimeFigureOut">
              <a:rPr lang="zh-TW" altLang="en-US" smtClean="0"/>
              <a:t>2021/3/25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xmlns="" id="{08054E92-AED2-4636-93A9-7D6772540D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xmlns="" id="{C07D9EBA-7BB2-472F-B223-289440AC3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61BFE-A425-4C97-8E52-0A00BE77DD8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028764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219B1A1C-0050-4427-A9AB-72794791EB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xmlns="" id="{ED93946E-B449-40FD-B917-26ACE23D0C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xmlns="" id="{F7808555-E65A-46B9-8AC5-62985A9715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xmlns="" id="{ABEF1126-4A03-4FBF-933A-47986F3856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5A656-4D18-46FA-AC60-B44D31ABC5BC}" type="datetimeFigureOut">
              <a:rPr lang="zh-TW" altLang="en-US" smtClean="0"/>
              <a:t>2021/3/25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xmlns="" id="{020372D7-620E-4648-AF95-5C37F40915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xmlns="" id="{11088515-47D7-47AC-956D-E6DCC48D68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61BFE-A425-4C97-8E52-0A00BE77DD8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304290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E3FFF8F1-509D-4593-9601-18A713A64F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xmlns="" id="{F97BC165-5C6E-4BEC-B5C7-2AD5CE55CFF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xmlns="" id="{42FB5EDF-BE24-4662-8B09-5860C78B0D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xmlns="" id="{A9427F58-B515-40BF-9D52-D5DC0A34D3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5A656-4D18-46FA-AC60-B44D31ABC5BC}" type="datetimeFigureOut">
              <a:rPr lang="zh-TW" altLang="en-US" smtClean="0"/>
              <a:t>2021/3/25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xmlns="" id="{B2C519D2-463C-4E8F-A9B5-F2DE2292F8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xmlns="" id="{6B970867-BA29-4C39-8C96-5BA0B2D0C2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61BFE-A425-4C97-8E52-0A00BE77DD8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786478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xmlns="" id="{B3EADF7D-A94F-4C4D-B7E3-B915881FE6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xmlns="" id="{25AF5CEE-EF66-4D0B-AAB9-EA8DC4BB37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xmlns="" id="{F5DD606B-3208-4314-912E-E92A2D6F08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25A656-4D18-46FA-AC60-B44D31ABC5BC}" type="datetimeFigureOut">
              <a:rPr lang="zh-TW" altLang="en-US" smtClean="0"/>
              <a:t>2021/3/25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xmlns="" id="{5C7BF853-BFBD-4AC6-82F1-BD442C45E1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xmlns="" id="{EE3BB74F-0FC9-4275-91F8-6829B4ACCE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861BFE-A425-4C97-8E52-0A00BE77DD8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07439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2FE496F7-2346-44A2-84EA-0B88044C33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480019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zh-CN" altLang="en-US" dirty="0">
                <a:latin typeface="華康超特明體" panose="02020E09000000000000" pitchFamily="49" charset="-120"/>
                <a:ea typeface="華康超特明體" panose="02020E09000000000000" pitchFamily="49" charset="-120"/>
              </a:rPr>
              <a:t>當</a:t>
            </a:r>
            <a:r>
              <a:rPr lang="en-US" altLang="zh-CN" dirty="0">
                <a:latin typeface="華康超特明體" panose="02020E09000000000000" pitchFamily="49" charset="-120"/>
                <a:ea typeface="華康超特明體" panose="02020E09000000000000" pitchFamily="49" charset="-120"/>
              </a:rPr>
              <a:t>e-Care</a:t>
            </a:r>
            <a:r>
              <a:rPr lang="zh-CN" altLang="en-US" dirty="0">
                <a:latin typeface="華康超特明體" panose="02020E09000000000000" pitchFamily="49" charset="-120"/>
                <a:ea typeface="華康超特明體" panose="02020E09000000000000" pitchFamily="49" charset="-120"/>
              </a:rPr>
              <a:t>不能進入</a:t>
            </a:r>
            <a:r>
              <a:rPr lang="en-US" altLang="zh-CN" dirty="0">
                <a:latin typeface="華康超特明體" panose="02020E09000000000000" pitchFamily="49" charset="-120"/>
                <a:ea typeface="華康超特明體" panose="02020E09000000000000" pitchFamily="49" charset="-120"/>
              </a:rPr>
              <a:t>UCAN</a:t>
            </a:r>
            <a:r>
              <a:rPr lang="zh-CN" altLang="en-US" dirty="0">
                <a:latin typeface="華康超特明體" panose="02020E09000000000000" pitchFamily="49" charset="-120"/>
                <a:ea typeface="華康超特明體" panose="02020E09000000000000" pitchFamily="49" charset="-120"/>
              </a:rPr>
              <a:t>的解決辦法</a:t>
            </a:r>
            <a:r>
              <a:rPr lang="en-US" altLang="zh-CN" dirty="0">
                <a:latin typeface="華康超特明體" panose="02020E09000000000000" pitchFamily="49" charset="-120"/>
                <a:ea typeface="華康超特明體" panose="02020E09000000000000" pitchFamily="49" charset="-120"/>
              </a:rPr>
              <a:t>——</a:t>
            </a:r>
            <a:r>
              <a:rPr lang="zh-CN" altLang="en-US" dirty="0">
                <a:latin typeface="華康超特明體" panose="02020E09000000000000" pitchFamily="49" charset="-120"/>
                <a:ea typeface="華康超特明體" panose="02020E09000000000000" pitchFamily="49" charset="-120"/>
              </a:rPr>
              <a:t>手機版</a:t>
            </a:r>
            <a:r>
              <a:rPr lang="zh-TW" altLang="en-US" dirty="0">
                <a:latin typeface="華康超特明體" panose="02020E09000000000000" pitchFamily="49" charset="-120"/>
                <a:ea typeface="華康超特明體" panose="02020E09000000000000" pitchFamily="49" charset="-120"/>
              </a:rPr>
              <a:t/>
            </a:r>
            <a:br>
              <a:rPr lang="zh-TW" altLang="en-US" dirty="0">
                <a:latin typeface="華康超特明體" panose="02020E09000000000000" pitchFamily="49" charset="-120"/>
                <a:ea typeface="華康超特明體" panose="02020E09000000000000" pitchFamily="49" charset="-120"/>
              </a:rPr>
            </a:br>
            <a:endParaRPr lang="zh-TW" altLang="en-US" dirty="0">
              <a:latin typeface="華康超特明體" panose="02020E09000000000000" pitchFamily="49" charset="-120"/>
              <a:ea typeface="華康超特明體" panose="02020E09000000000000" pitchFamily="49" charset="-120"/>
            </a:endParaRP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xmlns="" id="{FB897F63-AC8D-42C9-A982-922EE072AD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27680"/>
            <a:ext cx="9144000" cy="1655762"/>
          </a:xfrm>
        </p:spPr>
        <p:txBody>
          <a:bodyPr/>
          <a:lstStyle/>
          <a:p>
            <a:r>
              <a:rPr lang="en-US" altLang="zh-CN" dirty="0">
                <a:latin typeface="華康超特明體" panose="02020E09000000000000" pitchFamily="49" charset="-120"/>
                <a:ea typeface="華康超特明體" panose="02020E09000000000000" pitchFamily="49" charset="-120"/>
              </a:rPr>
              <a:t>——</a:t>
            </a:r>
            <a:r>
              <a:rPr lang="zh-CN" altLang="en-US" dirty="0">
                <a:latin typeface="華康超特明體" panose="02020E09000000000000" pitchFamily="49" charset="-120"/>
                <a:ea typeface="華康超特明體" panose="02020E09000000000000" pitchFamily="49" charset="-120"/>
              </a:rPr>
              <a:t>國立虎尾科技大學職涯中心</a:t>
            </a:r>
            <a:r>
              <a:rPr lang="en-US" altLang="zh-CN" dirty="0">
                <a:latin typeface="華康超特明體" panose="02020E09000000000000" pitchFamily="49" charset="-120"/>
                <a:ea typeface="華康超特明體" panose="02020E09000000000000" pitchFamily="49" charset="-120"/>
              </a:rPr>
              <a:t>——</a:t>
            </a:r>
            <a:endParaRPr lang="zh-TW" altLang="en-US" dirty="0">
              <a:latin typeface="華康超特明體" panose="02020E09000000000000" pitchFamily="49" charset="-120"/>
              <a:ea typeface="華康超特明體" panose="02020E09000000000000" pitchFamily="49" charset="-120"/>
            </a:endParaRPr>
          </a:p>
        </p:txBody>
      </p:sp>
      <p:sp>
        <p:nvSpPr>
          <p:cNvPr id="6" name="橢圓 5">
            <a:extLst>
              <a:ext uri="{FF2B5EF4-FFF2-40B4-BE49-F238E27FC236}">
                <a16:creationId xmlns:a16="http://schemas.microsoft.com/office/drawing/2014/main" xmlns="" id="{1E5828F5-DB02-43C5-8D1E-817998A29B14}"/>
              </a:ext>
            </a:extLst>
          </p:cNvPr>
          <p:cNvSpPr/>
          <p:nvPr/>
        </p:nvSpPr>
        <p:spPr>
          <a:xfrm>
            <a:off x="673769" y="-1911419"/>
            <a:ext cx="3416968" cy="3384884"/>
          </a:xfrm>
          <a:prstGeom prst="ellipse">
            <a:avLst/>
          </a:prstGeom>
          <a:solidFill>
            <a:srgbClr val="07BEB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橢圓 6">
            <a:extLst>
              <a:ext uri="{FF2B5EF4-FFF2-40B4-BE49-F238E27FC236}">
                <a16:creationId xmlns:a16="http://schemas.microsoft.com/office/drawing/2014/main" xmlns="" id="{E2E08457-58E3-4B63-A699-D51955E780F2}"/>
              </a:ext>
            </a:extLst>
          </p:cNvPr>
          <p:cNvSpPr/>
          <p:nvPr/>
        </p:nvSpPr>
        <p:spPr>
          <a:xfrm>
            <a:off x="2973924" y="128337"/>
            <a:ext cx="1708484" cy="1692442"/>
          </a:xfrm>
          <a:prstGeom prst="ellipse">
            <a:avLst/>
          </a:prstGeom>
          <a:solidFill>
            <a:srgbClr val="1F5674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橢圓 7">
            <a:extLst>
              <a:ext uri="{FF2B5EF4-FFF2-40B4-BE49-F238E27FC236}">
                <a16:creationId xmlns:a16="http://schemas.microsoft.com/office/drawing/2014/main" xmlns="" id="{408DEC62-B8CE-4562-BAFC-DA1EC97B0513}"/>
              </a:ext>
            </a:extLst>
          </p:cNvPr>
          <p:cNvSpPr/>
          <p:nvPr/>
        </p:nvSpPr>
        <p:spPr>
          <a:xfrm>
            <a:off x="8343901" y="4181731"/>
            <a:ext cx="3416968" cy="3384884"/>
          </a:xfrm>
          <a:prstGeom prst="ellipse">
            <a:avLst/>
          </a:prstGeom>
          <a:solidFill>
            <a:srgbClr val="1F5674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xmlns="" id="{46F5DB40-F383-47F9-A00C-7977646DD7CE}"/>
              </a:ext>
            </a:extLst>
          </p:cNvPr>
          <p:cNvSpPr/>
          <p:nvPr/>
        </p:nvSpPr>
        <p:spPr>
          <a:xfrm>
            <a:off x="8343901" y="974558"/>
            <a:ext cx="1519731" cy="1505461"/>
          </a:xfrm>
          <a:prstGeom prst="ellipse">
            <a:avLst/>
          </a:prstGeom>
          <a:solidFill>
            <a:srgbClr val="769F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橢圓 9">
            <a:extLst>
              <a:ext uri="{FF2B5EF4-FFF2-40B4-BE49-F238E27FC236}">
                <a16:creationId xmlns:a16="http://schemas.microsoft.com/office/drawing/2014/main" xmlns="" id="{18818BBC-FAB8-4971-A7AA-3E6C76721DD3}"/>
              </a:ext>
            </a:extLst>
          </p:cNvPr>
          <p:cNvSpPr/>
          <p:nvPr/>
        </p:nvSpPr>
        <p:spPr>
          <a:xfrm>
            <a:off x="1524000" y="4227680"/>
            <a:ext cx="836877" cy="829019"/>
          </a:xfrm>
          <a:prstGeom prst="ellipse">
            <a:avLst/>
          </a:prstGeom>
          <a:solidFill>
            <a:srgbClr val="B8B8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xmlns="" id="{D70D5A51-D583-44AA-833C-7B03EFF682A7}"/>
              </a:ext>
            </a:extLst>
          </p:cNvPr>
          <p:cNvSpPr/>
          <p:nvPr/>
        </p:nvSpPr>
        <p:spPr>
          <a:xfrm>
            <a:off x="6970779" y="5389807"/>
            <a:ext cx="2746244" cy="2720458"/>
          </a:xfrm>
          <a:prstGeom prst="ellipse">
            <a:avLst/>
          </a:prstGeom>
          <a:solidFill>
            <a:srgbClr val="67D8D6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橢圓 11">
            <a:extLst>
              <a:ext uri="{FF2B5EF4-FFF2-40B4-BE49-F238E27FC236}">
                <a16:creationId xmlns:a16="http://schemas.microsoft.com/office/drawing/2014/main" xmlns="" id="{241C70EE-19AA-4730-8C89-32E85071FFC9}"/>
              </a:ext>
            </a:extLst>
          </p:cNvPr>
          <p:cNvSpPr/>
          <p:nvPr/>
        </p:nvSpPr>
        <p:spPr>
          <a:xfrm>
            <a:off x="6217319" y="4741528"/>
            <a:ext cx="976849" cy="967677"/>
          </a:xfrm>
          <a:prstGeom prst="ellipse">
            <a:avLst/>
          </a:prstGeom>
          <a:solidFill>
            <a:srgbClr val="F7EF82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3" name="圖片 12">
            <a:extLst>
              <a:ext uri="{FF2B5EF4-FFF2-40B4-BE49-F238E27FC236}">
                <a16:creationId xmlns:a16="http://schemas.microsoft.com/office/drawing/2014/main" xmlns="" id="{01B24D7D-12F4-4DEA-A0F1-FC609AC402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131" y="8315469"/>
            <a:ext cx="11772900" cy="624840"/>
          </a:xfrm>
          <a:prstGeom prst="rect">
            <a:avLst/>
          </a:prstGeom>
        </p:spPr>
      </p:pic>
      <p:pic>
        <p:nvPicPr>
          <p:cNvPr id="15" name="圖片 14">
            <a:extLst>
              <a:ext uri="{FF2B5EF4-FFF2-40B4-BE49-F238E27FC236}">
                <a16:creationId xmlns:a16="http://schemas.microsoft.com/office/drawing/2014/main" xmlns="" id="{979B201F-75B4-4E4F-B658-DCBAF184B2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081" y="9590972"/>
            <a:ext cx="11049000" cy="815340"/>
          </a:xfrm>
          <a:prstGeom prst="rect">
            <a:avLst/>
          </a:prstGeom>
        </p:spPr>
      </p:pic>
      <p:pic>
        <p:nvPicPr>
          <p:cNvPr id="17" name="圖片 16">
            <a:extLst>
              <a:ext uri="{FF2B5EF4-FFF2-40B4-BE49-F238E27FC236}">
                <a16:creationId xmlns:a16="http://schemas.microsoft.com/office/drawing/2014/main" xmlns="" id="{DADA1768-D85B-4B4B-BD57-2681DD7B99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1059" y="11458163"/>
            <a:ext cx="10759440" cy="251460"/>
          </a:xfrm>
          <a:prstGeom prst="rect">
            <a:avLst/>
          </a:prstGeom>
        </p:spPr>
      </p:pic>
      <p:sp>
        <p:nvSpPr>
          <p:cNvPr id="18" name="橢圓 17">
            <a:extLst>
              <a:ext uri="{FF2B5EF4-FFF2-40B4-BE49-F238E27FC236}">
                <a16:creationId xmlns:a16="http://schemas.microsoft.com/office/drawing/2014/main" xmlns="" id="{568248D3-ECAF-4C08-9378-4F2C9B0B4D36}"/>
              </a:ext>
            </a:extLst>
          </p:cNvPr>
          <p:cNvSpPr/>
          <p:nvPr/>
        </p:nvSpPr>
        <p:spPr>
          <a:xfrm>
            <a:off x="545290" y="1520474"/>
            <a:ext cx="1236067" cy="1224461"/>
          </a:xfrm>
          <a:prstGeom prst="ellipse">
            <a:avLst/>
          </a:prstGeom>
          <a:solidFill>
            <a:srgbClr val="F7EF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橢圓 18">
            <a:extLst>
              <a:ext uri="{FF2B5EF4-FFF2-40B4-BE49-F238E27FC236}">
                <a16:creationId xmlns:a16="http://schemas.microsoft.com/office/drawing/2014/main" xmlns="" id="{20A17DBE-C111-4B7D-8E59-77E06A6FAE6E}"/>
              </a:ext>
            </a:extLst>
          </p:cNvPr>
          <p:cNvSpPr/>
          <p:nvPr/>
        </p:nvSpPr>
        <p:spPr>
          <a:xfrm>
            <a:off x="10668000" y="3500175"/>
            <a:ext cx="734401" cy="727505"/>
          </a:xfrm>
          <a:prstGeom prst="ellipse">
            <a:avLst/>
          </a:prstGeom>
          <a:solidFill>
            <a:srgbClr val="F7EF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008602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圖片 13" descr="C:\Users\Guest\Desktop\UCAN登錄方式\S__21544978.jpg">
            <a:extLst>
              <a:ext uri="{FF2B5EF4-FFF2-40B4-BE49-F238E27FC236}">
                <a16:creationId xmlns:a16="http://schemas.microsoft.com/office/drawing/2014/main" xmlns="" id="{4172A497-0694-41CD-B553-2544777FC7E1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9304" y="390116"/>
            <a:ext cx="3409791" cy="6069733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橢圓 8">
            <a:extLst>
              <a:ext uri="{FF2B5EF4-FFF2-40B4-BE49-F238E27FC236}">
                <a16:creationId xmlns:a16="http://schemas.microsoft.com/office/drawing/2014/main" xmlns="" id="{474EF49A-9CE2-4061-99BB-34BBC9A67BF5}"/>
              </a:ext>
            </a:extLst>
          </p:cNvPr>
          <p:cNvSpPr/>
          <p:nvPr/>
        </p:nvSpPr>
        <p:spPr>
          <a:xfrm>
            <a:off x="7332841" y="-2326512"/>
            <a:ext cx="4345773" cy="4245789"/>
          </a:xfrm>
          <a:prstGeom prst="ellipse">
            <a:avLst/>
          </a:prstGeom>
          <a:solidFill>
            <a:srgbClr val="F7EF82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橢圓 12">
            <a:extLst>
              <a:ext uri="{FF2B5EF4-FFF2-40B4-BE49-F238E27FC236}">
                <a16:creationId xmlns:a16="http://schemas.microsoft.com/office/drawing/2014/main" xmlns="" id="{4032BBAE-8BF9-4D74-81C1-3B6A7E575E89}"/>
              </a:ext>
            </a:extLst>
          </p:cNvPr>
          <p:cNvSpPr/>
          <p:nvPr/>
        </p:nvSpPr>
        <p:spPr>
          <a:xfrm>
            <a:off x="10757513" y="-1100509"/>
            <a:ext cx="1842202" cy="1833510"/>
          </a:xfrm>
          <a:prstGeom prst="ellipse">
            <a:avLst/>
          </a:prstGeom>
          <a:solidFill>
            <a:srgbClr val="0B3953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橢圓 11">
            <a:extLst>
              <a:ext uri="{FF2B5EF4-FFF2-40B4-BE49-F238E27FC236}">
                <a16:creationId xmlns:a16="http://schemas.microsoft.com/office/drawing/2014/main" xmlns="" id="{CC5F9089-9B27-4250-BC13-39399154B4C8}"/>
              </a:ext>
            </a:extLst>
          </p:cNvPr>
          <p:cNvSpPr/>
          <p:nvPr/>
        </p:nvSpPr>
        <p:spPr>
          <a:xfrm>
            <a:off x="10509209" y="4114174"/>
            <a:ext cx="2671482" cy="2658878"/>
          </a:xfrm>
          <a:prstGeom prst="ellipse">
            <a:avLst/>
          </a:prstGeom>
          <a:solidFill>
            <a:srgbClr val="80A1C2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平行四邊形 3">
            <a:extLst>
              <a:ext uri="{FF2B5EF4-FFF2-40B4-BE49-F238E27FC236}">
                <a16:creationId xmlns:a16="http://schemas.microsoft.com/office/drawing/2014/main" xmlns="" id="{CA3DA368-24EF-472D-B12C-E4A47D38EFE2}"/>
              </a:ext>
            </a:extLst>
          </p:cNvPr>
          <p:cNvSpPr/>
          <p:nvPr/>
        </p:nvSpPr>
        <p:spPr>
          <a:xfrm>
            <a:off x="7461774" y="-1279326"/>
            <a:ext cx="7987553" cy="8928847"/>
          </a:xfrm>
          <a:prstGeom prst="parallelogram">
            <a:avLst/>
          </a:prstGeom>
          <a:solidFill>
            <a:srgbClr val="1F5674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xmlns="" id="{83F74B6B-C838-4967-A277-DCB6DBBA1B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12453" y="2309389"/>
            <a:ext cx="5038165" cy="2387600"/>
          </a:xfrm>
        </p:spPr>
        <p:txBody>
          <a:bodyPr>
            <a:normAutofit/>
          </a:bodyPr>
          <a:lstStyle/>
          <a:p>
            <a:r>
              <a:rPr lang="en-US" altLang="zh-TW" sz="4400" dirty="0">
                <a:solidFill>
                  <a:schemeClr val="bg1"/>
                </a:solidFill>
                <a:latin typeface="華康超特明體" panose="02020E09000000000000" pitchFamily="49" charset="-120"/>
                <a:ea typeface="華康超特明體" panose="02020E09000000000000" pitchFamily="49" charset="-120"/>
              </a:rPr>
              <a:t>1.</a:t>
            </a:r>
            <a:r>
              <a:rPr lang="zh-CN" altLang="en-US" sz="4400" dirty="0">
                <a:solidFill>
                  <a:schemeClr val="bg1"/>
                </a:solidFill>
                <a:latin typeface="華康超特明體" panose="02020E09000000000000" pitchFamily="49" charset="-120"/>
                <a:ea typeface="華康超特明體" panose="02020E09000000000000" pitchFamily="49" charset="-120"/>
              </a:rPr>
              <a:t>在搜索引擎</a:t>
            </a:r>
            <a:r>
              <a:rPr lang="en-US" altLang="zh-CN" sz="4400" dirty="0">
                <a:solidFill>
                  <a:schemeClr val="bg1"/>
                </a:solidFill>
                <a:latin typeface="華康超特明體" panose="02020E09000000000000" pitchFamily="49" charset="-120"/>
                <a:ea typeface="華康超特明體" panose="02020E09000000000000" pitchFamily="49" charset="-120"/>
              </a:rPr>
              <a:t/>
            </a:r>
            <a:br>
              <a:rPr lang="en-US" altLang="zh-CN" sz="4400" dirty="0">
                <a:solidFill>
                  <a:schemeClr val="bg1"/>
                </a:solidFill>
                <a:latin typeface="華康超特明體" panose="02020E09000000000000" pitchFamily="49" charset="-120"/>
                <a:ea typeface="華康超特明體" panose="02020E09000000000000" pitchFamily="49" charset="-120"/>
              </a:rPr>
            </a:br>
            <a:r>
              <a:rPr lang="zh-CN" altLang="en-US" sz="4400" dirty="0">
                <a:solidFill>
                  <a:schemeClr val="bg1"/>
                </a:solidFill>
                <a:latin typeface="華康超特明體" panose="02020E09000000000000" pitchFamily="49" charset="-120"/>
                <a:ea typeface="華康超特明體" panose="02020E09000000000000" pitchFamily="49" charset="-120"/>
              </a:rPr>
              <a:t>上打“</a:t>
            </a:r>
            <a:r>
              <a:rPr lang="en-US" altLang="zh-CN" sz="4400" dirty="0">
                <a:solidFill>
                  <a:schemeClr val="bg1"/>
                </a:solidFill>
                <a:latin typeface="華康超特明體" panose="02020E09000000000000" pitchFamily="49" charset="-120"/>
                <a:ea typeface="華康超特明體" panose="02020E09000000000000" pitchFamily="49" charset="-120"/>
              </a:rPr>
              <a:t>UCAN</a:t>
            </a:r>
            <a:r>
              <a:rPr lang="zh-CN" altLang="en-US" sz="4400" dirty="0">
                <a:solidFill>
                  <a:schemeClr val="bg1"/>
                </a:solidFill>
                <a:latin typeface="華康超特明體" panose="02020E09000000000000" pitchFamily="49" charset="-120"/>
                <a:ea typeface="華康超特明體" panose="02020E09000000000000" pitchFamily="49" charset="-120"/>
              </a:rPr>
              <a:t>”</a:t>
            </a:r>
            <a:endParaRPr lang="zh-TW" altLang="en-US" sz="4400" dirty="0">
              <a:solidFill>
                <a:schemeClr val="bg1"/>
              </a:solidFill>
              <a:latin typeface="華康超特明體" panose="02020E09000000000000" pitchFamily="49" charset="-120"/>
              <a:ea typeface="華康超特明體" panose="02020E09000000000000" pitchFamily="49" charset="-120"/>
            </a:endParaRP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xmlns="" id="{EC9F02E3-26D1-4B47-B7F8-2055A466BC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08091" y="-1993713"/>
            <a:ext cx="5710518" cy="1655762"/>
          </a:xfrm>
        </p:spPr>
        <p:txBody>
          <a:bodyPr/>
          <a:lstStyle/>
          <a:p>
            <a:endParaRPr lang="zh-TW" altLang="en-US" dirty="0"/>
          </a:p>
        </p:txBody>
      </p:sp>
      <p:sp>
        <p:nvSpPr>
          <p:cNvPr id="6" name="橢圓 5">
            <a:extLst>
              <a:ext uri="{FF2B5EF4-FFF2-40B4-BE49-F238E27FC236}">
                <a16:creationId xmlns:a16="http://schemas.microsoft.com/office/drawing/2014/main" xmlns="" id="{35AFE6D1-E9A9-4850-88B3-47428A91DB2B}"/>
              </a:ext>
            </a:extLst>
          </p:cNvPr>
          <p:cNvSpPr/>
          <p:nvPr/>
        </p:nvSpPr>
        <p:spPr>
          <a:xfrm>
            <a:off x="-380308" y="-1100509"/>
            <a:ext cx="3006965" cy="3026114"/>
          </a:xfrm>
          <a:prstGeom prst="ellipse">
            <a:avLst/>
          </a:prstGeom>
          <a:solidFill>
            <a:srgbClr val="769FBD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橢圓 9">
            <a:extLst>
              <a:ext uri="{FF2B5EF4-FFF2-40B4-BE49-F238E27FC236}">
                <a16:creationId xmlns:a16="http://schemas.microsoft.com/office/drawing/2014/main" xmlns="" id="{FCB2907D-C1EF-4A6D-8463-F905BAF01900}"/>
              </a:ext>
            </a:extLst>
          </p:cNvPr>
          <p:cNvSpPr/>
          <p:nvPr/>
        </p:nvSpPr>
        <p:spPr>
          <a:xfrm>
            <a:off x="6466463" y="4114174"/>
            <a:ext cx="995311" cy="990615"/>
          </a:xfrm>
          <a:prstGeom prst="ellipse">
            <a:avLst/>
          </a:prstGeom>
          <a:solidFill>
            <a:srgbClr val="80A1C2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橢圓 6">
            <a:extLst>
              <a:ext uri="{FF2B5EF4-FFF2-40B4-BE49-F238E27FC236}">
                <a16:creationId xmlns:a16="http://schemas.microsoft.com/office/drawing/2014/main" xmlns="" id="{9D02C953-2AB6-4CF1-8295-14DD24E0A9CF}"/>
              </a:ext>
            </a:extLst>
          </p:cNvPr>
          <p:cNvSpPr/>
          <p:nvPr/>
        </p:nvSpPr>
        <p:spPr>
          <a:xfrm>
            <a:off x="1794851" y="-749444"/>
            <a:ext cx="1663611" cy="1655762"/>
          </a:xfrm>
          <a:prstGeom prst="ellipse">
            <a:avLst/>
          </a:prstGeom>
          <a:solidFill>
            <a:srgbClr val="B8B8D2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xmlns="" id="{737E4166-552D-4A35-BAAF-B4E9A00E04E2}"/>
              </a:ext>
            </a:extLst>
          </p:cNvPr>
          <p:cNvSpPr/>
          <p:nvPr/>
        </p:nvSpPr>
        <p:spPr>
          <a:xfrm>
            <a:off x="386249" y="2277320"/>
            <a:ext cx="1153103" cy="1147663"/>
          </a:xfrm>
          <a:prstGeom prst="ellipse">
            <a:avLst/>
          </a:prstGeom>
          <a:solidFill>
            <a:srgbClr val="3DCCC8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橢圓 7">
            <a:extLst>
              <a:ext uri="{FF2B5EF4-FFF2-40B4-BE49-F238E27FC236}">
                <a16:creationId xmlns:a16="http://schemas.microsoft.com/office/drawing/2014/main" xmlns="" id="{9E0044D1-5D4A-43D8-857C-FD365C798507}"/>
              </a:ext>
            </a:extLst>
          </p:cNvPr>
          <p:cNvSpPr/>
          <p:nvPr/>
        </p:nvSpPr>
        <p:spPr>
          <a:xfrm>
            <a:off x="3346090" y="5473849"/>
            <a:ext cx="3207458" cy="3192325"/>
          </a:xfrm>
          <a:prstGeom prst="ellipse">
            <a:avLst/>
          </a:prstGeom>
          <a:solidFill>
            <a:srgbClr val="F7EF82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箭號: 向右 14">
            <a:extLst>
              <a:ext uri="{FF2B5EF4-FFF2-40B4-BE49-F238E27FC236}">
                <a16:creationId xmlns:a16="http://schemas.microsoft.com/office/drawing/2014/main" xmlns="" id="{754AF47B-FC03-4DD9-BD55-BEF581CE3210}"/>
              </a:ext>
            </a:extLst>
          </p:cNvPr>
          <p:cNvSpPr/>
          <p:nvPr/>
        </p:nvSpPr>
        <p:spPr>
          <a:xfrm flipH="1">
            <a:off x="5304587" y="2707460"/>
            <a:ext cx="694841" cy="404299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橢圓 15">
            <a:extLst>
              <a:ext uri="{FF2B5EF4-FFF2-40B4-BE49-F238E27FC236}">
                <a16:creationId xmlns:a16="http://schemas.microsoft.com/office/drawing/2014/main" xmlns="" id="{8E4A1238-EEDA-43F5-B818-CB0C426021EE}"/>
              </a:ext>
            </a:extLst>
          </p:cNvPr>
          <p:cNvSpPr/>
          <p:nvPr/>
        </p:nvSpPr>
        <p:spPr>
          <a:xfrm>
            <a:off x="2474472" y="2599884"/>
            <a:ext cx="2625195" cy="874600"/>
          </a:xfrm>
          <a:prstGeom prst="ellipse">
            <a:avLst/>
          </a:prstGeom>
          <a:noFill/>
          <a:ln w="349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366172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圖片 15" descr="C:\Users\Guest\Desktop\UCAN登錄方式\S__21544980.jpg">
            <a:extLst>
              <a:ext uri="{FF2B5EF4-FFF2-40B4-BE49-F238E27FC236}">
                <a16:creationId xmlns:a16="http://schemas.microsoft.com/office/drawing/2014/main" xmlns="" id="{9D1AC740-A109-44E7-8FF3-DCA73EAF33C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3167" y="202247"/>
            <a:ext cx="3625215" cy="645350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橢圓 8">
            <a:extLst>
              <a:ext uri="{FF2B5EF4-FFF2-40B4-BE49-F238E27FC236}">
                <a16:creationId xmlns:a16="http://schemas.microsoft.com/office/drawing/2014/main" xmlns="" id="{474EF49A-9CE2-4061-99BB-34BBC9A67BF5}"/>
              </a:ext>
            </a:extLst>
          </p:cNvPr>
          <p:cNvSpPr/>
          <p:nvPr/>
        </p:nvSpPr>
        <p:spPr>
          <a:xfrm>
            <a:off x="7332841" y="-2326512"/>
            <a:ext cx="4345773" cy="4245789"/>
          </a:xfrm>
          <a:prstGeom prst="ellipse">
            <a:avLst/>
          </a:prstGeom>
          <a:solidFill>
            <a:srgbClr val="F7EF82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橢圓 12">
            <a:extLst>
              <a:ext uri="{FF2B5EF4-FFF2-40B4-BE49-F238E27FC236}">
                <a16:creationId xmlns:a16="http://schemas.microsoft.com/office/drawing/2014/main" xmlns="" id="{4032BBAE-8BF9-4D74-81C1-3B6A7E575E89}"/>
              </a:ext>
            </a:extLst>
          </p:cNvPr>
          <p:cNvSpPr/>
          <p:nvPr/>
        </p:nvSpPr>
        <p:spPr>
          <a:xfrm>
            <a:off x="10757513" y="-1100509"/>
            <a:ext cx="1842202" cy="1833510"/>
          </a:xfrm>
          <a:prstGeom prst="ellipse">
            <a:avLst/>
          </a:prstGeom>
          <a:solidFill>
            <a:srgbClr val="0B3953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橢圓 11">
            <a:extLst>
              <a:ext uri="{FF2B5EF4-FFF2-40B4-BE49-F238E27FC236}">
                <a16:creationId xmlns:a16="http://schemas.microsoft.com/office/drawing/2014/main" xmlns="" id="{CC5F9089-9B27-4250-BC13-39399154B4C8}"/>
              </a:ext>
            </a:extLst>
          </p:cNvPr>
          <p:cNvSpPr/>
          <p:nvPr/>
        </p:nvSpPr>
        <p:spPr>
          <a:xfrm>
            <a:off x="10509209" y="4114174"/>
            <a:ext cx="2671482" cy="2658878"/>
          </a:xfrm>
          <a:prstGeom prst="ellipse">
            <a:avLst/>
          </a:prstGeom>
          <a:solidFill>
            <a:srgbClr val="80A1C2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平行四邊形 3">
            <a:extLst>
              <a:ext uri="{FF2B5EF4-FFF2-40B4-BE49-F238E27FC236}">
                <a16:creationId xmlns:a16="http://schemas.microsoft.com/office/drawing/2014/main" xmlns="" id="{CA3DA368-24EF-472D-B12C-E4A47D38EFE2}"/>
              </a:ext>
            </a:extLst>
          </p:cNvPr>
          <p:cNvSpPr/>
          <p:nvPr/>
        </p:nvSpPr>
        <p:spPr>
          <a:xfrm>
            <a:off x="7461774" y="-1279326"/>
            <a:ext cx="7987553" cy="8928847"/>
          </a:xfrm>
          <a:prstGeom prst="parallelogram">
            <a:avLst/>
          </a:prstGeom>
          <a:solidFill>
            <a:srgbClr val="1F5674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xmlns="" id="{83F74B6B-C838-4967-A277-DCB6DBBA1B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15272" y="-433703"/>
            <a:ext cx="5038165" cy="2387600"/>
          </a:xfrm>
        </p:spPr>
        <p:txBody>
          <a:bodyPr>
            <a:normAutofit/>
          </a:bodyPr>
          <a:lstStyle/>
          <a:p>
            <a:r>
              <a:rPr lang="en-US" altLang="zh-CN" sz="4000" dirty="0">
                <a:solidFill>
                  <a:schemeClr val="bg1"/>
                </a:solidFill>
                <a:latin typeface="華康超特明體" panose="02020E09000000000000" pitchFamily="49" charset="-120"/>
                <a:ea typeface="華康超特明體" panose="02020E09000000000000" pitchFamily="49" charset="-120"/>
              </a:rPr>
              <a:t>2</a:t>
            </a:r>
            <a:r>
              <a:rPr lang="en-US" altLang="zh-TW" sz="4000" dirty="0">
                <a:solidFill>
                  <a:schemeClr val="bg1"/>
                </a:solidFill>
                <a:latin typeface="華康超特明體" panose="02020E09000000000000" pitchFamily="49" charset="-120"/>
                <a:ea typeface="華康超特明體" panose="02020E09000000000000" pitchFamily="49" charset="-120"/>
              </a:rPr>
              <a:t>.</a:t>
            </a:r>
            <a:r>
              <a:rPr lang="zh-CN" altLang="en-US" sz="4000" dirty="0">
                <a:solidFill>
                  <a:schemeClr val="bg1"/>
                </a:solidFill>
                <a:latin typeface="華康超特明體" panose="02020E09000000000000" pitchFamily="49" charset="-120"/>
                <a:ea typeface="華康超特明體" panose="02020E09000000000000" pitchFamily="49" charset="-120"/>
              </a:rPr>
              <a:t>點入後</a:t>
            </a:r>
            <a:endParaRPr lang="zh-TW" altLang="en-US" sz="4000" dirty="0">
              <a:solidFill>
                <a:schemeClr val="bg1"/>
              </a:solidFill>
              <a:latin typeface="華康超特明體" panose="02020E09000000000000" pitchFamily="49" charset="-120"/>
              <a:ea typeface="華康超特明體" panose="02020E09000000000000" pitchFamily="49" charset="-120"/>
            </a:endParaRP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xmlns="" id="{EC9F02E3-26D1-4B47-B7F8-2055A466BC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22414" y="2311707"/>
            <a:ext cx="3449035" cy="3700424"/>
          </a:xfrm>
          <a:noFill/>
        </p:spPr>
        <p:txBody>
          <a:bodyPr>
            <a:normAutofit/>
          </a:bodyPr>
          <a:lstStyle/>
          <a:p>
            <a:r>
              <a:rPr lang="zh-TW" altLang="zh-TW" b="1" dirty="0">
                <a:solidFill>
                  <a:schemeClr val="bg1"/>
                </a:solidFill>
                <a:latin typeface="華康超特明體" panose="02020E09000000000000" pitchFamily="49" charset="-120"/>
                <a:ea typeface="華康超特明體" panose="02020E09000000000000" pitchFamily="49" charset="-120"/>
              </a:rPr>
              <a:t>帳號與密碼：</a:t>
            </a:r>
            <a:endParaRPr lang="en-US" altLang="zh-TW" b="1" dirty="0">
              <a:solidFill>
                <a:schemeClr val="bg1"/>
              </a:solidFill>
              <a:latin typeface="華康超特明體" panose="02020E09000000000000" pitchFamily="49" charset="-120"/>
              <a:ea typeface="華康超特明體" panose="02020E09000000000000" pitchFamily="49" charset="-120"/>
            </a:endParaRPr>
          </a:p>
          <a:p>
            <a:r>
              <a:rPr lang="en-US" altLang="zh-TW" b="1" dirty="0">
                <a:solidFill>
                  <a:schemeClr val="bg1"/>
                </a:solidFill>
                <a:latin typeface="華康超特明體" panose="02020E09000000000000" pitchFamily="49" charset="-120"/>
                <a:ea typeface="華康超特明體" panose="02020E09000000000000" pitchFamily="49" charset="-120"/>
              </a:rPr>
              <a:t>0033+</a:t>
            </a:r>
            <a:r>
              <a:rPr lang="zh-TW" altLang="zh-TW" b="1" dirty="0">
                <a:solidFill>
                  <a:schemeClr val="bg1"/>
                </a:solidFill>
                <a:latin typeface="華康超特明體" panose="02020E09000000000000" pitchFamily="49" charset="-120"/>
                <a:ea typeface="華康超特明體" panose="02020E09000000000000" pitchFamily="49" charset="-120"/>
              </a:rPr>
              <a:t>學號</a:t>
            </a:r>
          </a:p>
          <a:p>
            <a:r>
              <a:rPr lang="zh-TW" altLang="zh-TW" b="1" dirty="0">
                <a:solidFill>
                  <a:schemeClr val="bg1"/>
                </a:solidFill>
                <a:latin typeface="華康超特明體" panose="02020E09000000000000" pitchFamily="49" charset="-120"/>
                <a:ea typeface="華康超特明體" panose="02020E09000000000000" pitchFamily="49" charset="-120"/>
              </a:rPr>
              <a:t>請注意三年級同學是：</a:t>
            </a:r>
            <a:r>
              <a:rPr lang="en-US" altLang="zh-TW" b="1" dirty="0">
                <a:solidFill>
                  <a:schemeClr val="bg1"/>
                </a:solidFill>
                <a:latin typeface="華康超特明體" panose="02020E09000000000000" pitchFamily="49" charset="-120"/>
                <a:ea typeface="華康超特明體" panose="02020E09000000000000" pitchFamily="49" charset="-120"/>
              </a:rPr>
              <a:t>33+</a:t>
            </a:r>
            <a:r>
              <a:rPr lang="zh-TW" altLang="zh-TW" b="1" dirty="0">
                <a:solidFill>
                  <a:schemeClr val="bg1"/>
                </a:solidFill>
                <a:latin typeface="華康超特明體" panose="02020E09000000000000" pitchFamily="49" charset="-120"/>
                <a:ea typeface="華康超特明體" panose="02020E09000000000000" pitchFamily="49" charset="-120"/>
              </a:rPr>
              <a:t>學號</a:t>
            </a:r>
            <a:endParaRPr lang="en-US" altLang="zh-TW" b="1" dirty="0">
              <a:solidFill>
                <a:schemeClr val="bg1"/>
              </a:solidFill>
              <a:latin typeface="華康超特明體" panose="02020E09000000000000" pitchFamily="49" charset="-120"/>
              <a:ea typeface="華康超特明體" panose="02020E09000000000000" pitchFamily="49" charset="-120"/>
            </a:endParaRPr>
          </a:p>
          <a:p>
            <a:endParaRPr lang="zh-TW" altLang="zh-TW" b="1" dirty="0">
              <a:solidFill>
                <a:schemeClr val="bg1"/>
              </a:solidFill>
              <a:latin typeface="華康超特明體" panose="02020E09000000000000" pitchFamily="49" charset="-120"/>
              <a:ea typeface="華康超特明體" panose="02020E09000000000000" pitchFamily="49" charset="-120"/>
            </a:endParaRPr>
          </a:p>
          <a:p>
            <a:r>
              <a:rPr lang="zh-TW" altLang="zh-TW" b="1" dirty="0">
                <a:solidFill>
                  <a:schemeClr val="bg1"/>
                </a:solidFill>
                <a:latin typeface="華康超特明體" panose="02020E09000000000000" pitchFamily="49" charset="-120"/>
                <a:ea typeface="華康超特明體" panose="02020E09000000000000" pitchFamily="49" charset="-120"/>
              </a:rPr>
              <a:t>如果還是不能進入請聯絡學輔中心 </a:t>
            </a:r>
            <a:endParaRPr lang="en-US" altLang="zh-TW" b="1" dirty="0">
              <a:solidFill>
                <a:schemeClr val="bg1"/>
              </a:solidFill>
              <a:latin typeface="華康超特明體" panose="02020E09000000000000" pitchFamily="49" charset="-120"/>
              <a:ea typeface="華康超特明體" panose="02020E09000000000000" pitchFamily="49" charset="-120"/>
            </a:endParaRPr>
          </a:p>
          <a:p>
            <a:r>
              <a:rPr lang="zh-TW" altLang="zh-TW" b="1" dirty="0">
                <a:solidFill>
                  <a:schemeClr val="bg1"/>
                </a:solidFill>
                <a:latin typeface="華康超特明體" panose="02020E09000000000000" pitchFamily="49" charset="-120"/>
                <a:ea typeface="華康超特明體" panose="02020E09000000000000" pitchFamily="49" charset="-120"/>
              </a:rPr>
              <a:t>許英鴻先生 分機：</a:t>
            </a:r>
            <a:r>
              <a:rPr lang="en-US" altLang="zh-TW" b="1" dirty="0">
                <a:solidFill>
                  <a:schemeClr val="bg1"/>
                </a:solidFill>
                <a:latin typeface="華康超特明體" panose="02020E09000000000000" pitchFamily="49" charset="-120"/>
                <a:ea typeface="華康超特明體" panose="02020E09000000000000" pitchFamily="49" charset="-120"/>
              </a:rPr>
              <a:t>5726</a:t>
            </a:r>
            <a:endParaRPr lang="zh-TW" altLang="zh-TW" b="1" dirty="0">
              <a:solidFill>
                <a:schemeClr val="bg1"/>
              </a:solidFill>
              <a:latin typeface="華康超特明體" panose="02020E09000000000000" pitchFamily="49" charset="-120"/>
              <a:ea typeface="華康超特明體" panose="02020E09000000000000" pitchFamily="49" charset="-120"/>
            </a:endParaRPr>
          </a:p>
          <a:p>
            <a:endParaRPr lang="zh-TW" altLang="en-US" dirty="0">
              <a:solidFill>
                <a:srgbClr val="0B3953"/>
              </a:solidFill>
            </a:endParaRPr>
          </a:p>
        </p:txBody>
      </p:sp>
      <p:sp>
        <p:nvSpPr>
          <p:cNvPr id="8" name="橢圓 7">
            <a:extLst>
              <a:ext uri="{FF2B5EF4-FFF2-40B4-BE49-F238E27FC236}">
                <a16:creationId xmlns:a16="http://schemas.microsoft.com/office/drawing/2014/main" xmlns="" id="{9E0044D1-5D4A-43D8-857C-FD365C798507}"/>
              </a:ext>
            </a:extLst>
          </p:cNvPr>
          <p:cNvSpPr/>
          <p:nvPr/>
        </p:nvSpPr>
        <p:spPr>
          <a:xfrm>
            <a:off x="3589409" y="5827500"/>
            <a:ext cx="3207458" cy="3192325"/>
          </a:xfrm>
          <a:prstGeom prst="ellipse">
            <a:avLst/>
          </a:prstGeom>
          <a:solidFill>
            <a:srgbClr val="F7EF82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xmlns="" id="{737E4166-552D-4A35-BAAF-B4E9A00E04E2}"/>
              </a:ext>
            </a:extLst>
          </p:cNvPr>
          <p:cNvSpPr/>
          <p:nvPr/>
        </p:nvSpPr>
        <p:spPr>
          <a:xfrm>
            <a:off x="-71720" y="2027900"/>
            <a:ext cx="1153103" cy="1147663"/>
          </a:xfrm>
          <a:prstGeom prst="ellipse">
            <a:avLst/>
          </a:prstGeom>
          <a:solidFill>
            <a:srgbClr val="F7EF82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橢圓 5">
            <a:extLst>
              <a:ext uri="{FF2B5EF4-FFF2-40B4-BE49-F238E27FC236}">
                <a16:creationId xmlns:a16="http://schemas.microsoft.com/office/drawing/2014/main" xmlns="" id="{35AFE6D1-E9A9-4850-88B3-47428A91DB2B}"/>
              </a:ext>
            </a:extLst>
          </p:cNvPr>
          <p:cNvSpPr/>
          <p:nvPr/>
        </p:nvSpPr>
        <p:spPr>
          <a:xfrm>
            <a:off x="-466168" y="-1482577"/>
            <a:ext cx="2698380" cy="2665918"/>
          </a:xfrm>
          <a:prstGeom prst="ellipse">
            <a:avLst/>
          </a:prstGeom>
          <a:solidFill>
            <a:srgbClr val="4D6D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橢圓 6">
            <a:extLst>
              <a:ext uri="{FF2B5EF4-FFF2-40B4-BE49-F238E27FC236}">
                <a16:creationId xmlns:a16="http://schemas.microsoft.com/office/drawing/2014/main" xmlns="" id="{9D02C953-2AB6-4CF1-8295-14DD24E0A9CF}"/>
              </a:ext>
            </a:extLst>
          </p:cNvPr>
          <p:cNvSpPr/>
          <p:nvPr/>
        </p:nvSpPr>
        <p:spPr>
          <a:xfrm>
            <a:off x="1838158" y="-1176414"/>
            <a:ext cx="1663611" cy="1655762"/>
          </a:xfrm>
          <a:prstGeom prst="ellipse">
            <a:avLst/>
          </a:prstGeom>
          <a:solidFill>
            <a:srgbClr val="A6BDD4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橢圓 9">
            <a:extLst>
              <a:ext uri="{FF2B5EF4-FFF2-40B4-BE49-F238E27FC236}">
                <a16:creationId xmlns:a16="http://schemas.microsoft.com/office/drawing/2014/main" xmlns="" id="{FCB2907D-C1EF-4A6D-8463-F905BAF01900}"/>
              </a:ext>
            </a:extLst>
          </p:cNvPr>
          <p:cNvSpPr/>
          <p:nvPr/>
        </p:nvSpPr>
        <p:spPr>
          <a:xfrm>
            <a:off x="6631665" y="5464391"/>
            <a:ext cx="995311" cy="990615"/>
          </a:xfrm>
          <a:prstGeom prst="ellipse">
            <a:avLst/>
          </a:prstGeom>
          <a:solidFill>
            <a:srgbClr val="80A1C2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橢圓 14">
            <a:extLst>
              <a:ext uri="{FF2B5EF4-FFF2-40B4-BE49-F238E27FC236}">
                <a16:creationId xmlns:a16="http://schemas.microsoft.com/office/drawing/2014/main" xmlns="" id="{6B315C57-1E9F-4236-A43F-C918F25BE79C}"/>
              </a:ext>
            </a:extLst>
          </p:cNvPr>
          <p:cNvSpPr/>
          <p:nvPr/>
        </p:nvSpPr>
        <p:spPr>
          <a:xfrm>
            <a:off x="6463917" y="1836069"/>
            <a:ext cx="1950365" cy="1926902"/>
          </a:xfrm>
          <a:prstGeom prst="ellipse">
            <a:avLst/>
          </a:prstGeom>
          <a:solidFill>
            <a:srgbClr val="4D6D7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70638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圖片 18" descr="C:\Users\Guest\Desktop\UCAN登錄方式\S__21544981.jpg">
            <a:extLst>
              <a:ext uri="{FF2B5EF4-FFF2-40B4-BE49-F238E27FC236}">
                <a16:creationId xmlns:a16="http://schemas.microsoft.com/office/drawing/2014/main" xmlns="" id="{24029585-67E0-41CD-A321-BCA6892C5FC3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9957" y="184072"/>
            <a:ext cx="3646041" cy="6489856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橢圓 8">
            <a:extLst>
              <a:ext uri="{FF2B5EF4-FFF2-40B4-BE49-F238E27FC236}">
                <a16:creationId xmlns:a16="http://schemas.microsoft.com/office/drawing/2014/main" xmlns="" id="{474EF49A-9CE2-4061-99BB-34BBC9A67BF5}"/>
              </a:ext>
            </a:extLst>
          </p:cNvPr>
          <p:cNvSpPr/>
          <p:nvPr/>
        </p:nvSpPr>
        <p:spPr>
          <a:xfrm>
            <a:off x="7332841" y="-2326512"/>
            <a:ext cx="4345773" cy="4245789"/>
          </a:xfrm>
          <a:prstGeom prst="ellipse">
            <a:avLst/>
          </a:prstGeom>
          <a:solidFill>
            <a:srgbClr val="A6BDD4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橢圓 12">
            <a:extLst>
              <a:ext uri="{FF2B5EF4-FFF2-40B4-BE49-F238E27FC236}">
                <a16:creationId xmlns:a16="http://schemas.microsoft.com/office/drawing/2014/main" xmlns="" id="{4032BBAE-8BF9-4D74-81C1-3B6A7E575E89}"/>
              </a:ext>
            </a:extLst>
          </p:cNvPr>
          <p:cNvSpPr/>
          <p:nvPr/>
        </p:nvSpPr>
        <p:spPr>
          <a:xfrm>
            <a:off x="10757513" y="-1100509"/>
            <a:ext cx="1842202" cy="1833510"/>
          </a:xfrm>
          <a:prstGeom prst="ellipse">
            <a:avLst/>
          </a:prstGeom>
          <a:solidFill>
            <a:srgbClr val="0B3953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橢圓 11">
            <a:extLst>
              <a:ext uri="{FF2B5EF4-FFF2-40B4-BE49-F238E27FC236}">
                <a16:creationId xmlns:a16="http://schemas.microsoft.com/office/drawing/2014/main" xmlns="" id="{CC5F9089-9B27-4250-BC13-39399154B4C8}"/>
              </a:ext>
            </a:extLst>
          </p:cNvPr>
          <p:cNvSpPr/>
          <p:nvPr/>
        </p:nvSpPr>
        <p:spPr>
          <a:xfrm>
            <a:off x="10509209" y="4114174"/>
            <a:ext cx="2671482" cy="2658878"/>
          </a:xfrm>
          <a:prstGeom prst="ellipse">
            <a:avLst/>
          </a:prstGeom>
          <a:solidFill>
            <a:srgbClr val="80A1C2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平行四邊形 3">
            <a:extLst>
              <a:ext uri="{FF2B5EF4-FFF2-40B4-BE49-F238E27FC236}">
                <a16:creationId xmlns:a16="http://schemas.microsoft.com/office/drawing/2014/main" xmlns="" id="{CA3DA368-24EF-472D-B12C-E4A47D38EFE2}"/>
              </a:ext>
            </a:extLst>
          </p:cNvPr>
          <p:cNvSpPr/>
          <p:nvPr/>
        </p:nvSpPr>
        <p:spPr>
          <a:xfrm>
            <a:off x="7461774" y="-1279326"/>
            <a:ext cx="7987553" cy="8928847"/>
          </a:xfrm>
          <a:prstGeom prst="parallelogram">
            <a:avLst/>
          </a:prstGeom>
          <a:solidFill>
            <a:srgbClr val="1F5674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xmlns="" id="{83F74B6B-C838-4967-A277-DCB6DBBA1B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55523" y="3160335"/>
            <a:ext cx="5038165" cy="2387600"/>
          </a:xfrm>
        </p:spPr>
        <p:txBody>
          <a:bodyPr>
            <a:normAutofit fontScale="90000"/>
          </a:bodyPr>
          <a:lstStyle/>
          <a:p>
            <a:r>
              <a:rPr lang="en-US" altLang="zh-CN" sz="4000" dirty="0">
                <a:solidFill>
                  <a:schemeClr val="bg1"/>
                </a:solidFill>
                <a:latin typeface="華康超特明體" panose="02020E09000000000000" pitchFamily="49" charset="-120"/>
                <a:ea typeface="華康超特明體" panose="02020E09000000000000" pitchFamily="49" charset="-120"/>
              </a:rPr>
              <a:t>3.</a:t>
            </a:r>
            <a:r>
              <a:rPr lang="zh-CN" altLang="en-US" sz="4000" dirty="0" smtClean="0">
                <a:solidFill>
                  <a:schemeClr val="bg1"/>
                </a:solidFill>
                <a:latin typeface="華康超特明體" panose="02020E09000000000000" pitchFamily="49" charset="-120"/>
                <a:ea typeface="華康超特明體" panose="02020E09000000000000" pitchFamily="49" charset="-120"/>
              </a:rPr>
              <a:t>職業</a:t>
            </a:r>
            <a:r>
              <a:rPr lang="zh-TW" altLang="en-US" sz="4000" dirty="0" smtClean="0">
                <a:solidFill>
                  <a:schemeClr val="bg1"/>
                </a:solidFill>
                <a:latin typeface="華康超特明體" panose="02020E09000000000000" pitchFamily="49" charset="-120"/>
                <a:ea typeface="華康超特明體" panose="02020E09000000000000" pitchFamily="49" charset="-120"/>
              </a:rPr>
              <a:t>興趣</a:t>
            </a:r>
            <a:r>
              <a:rPr lang="en-US" altLang="zh-CN" sz="4000" dirty="0">
                <a:solidFill>
                  <a:schemeClr val="bg1"/>
                </a:solidFill>
                <a:latin typeface="華康超特明體" panose="02020E09000000000000" pitchFamily="49" charset="-120"/>
                <a:ea typeface="華康超特明體" panose="02020E09000000000000" pitchFamily="49" charset="-120"/>
              </a:rPr>
              <a:t/>
            </a:r>
            <a:br>
              <a:rPr lang="en-US" altLang="zh-CN" sz="4000" dirty="0">
                <a:solidFill>
                  <a:schemeClr val="bg1"/>
                </a:solidFill>
                <a:latin typeface="華康超特明體" panose="02020E09000000000000" pitchFamily="49" charset="-120"/>
                <a:ea typeface="華康超特明體" panose="02020E09000000000000" pitchFamily="49" charset="-120"/>
              </a:rPr>
            </a:br>
            <a:r>
              <a:rPr lang="zh-CN" altLang="en-US" sz="4000" dirty="0">
                <a:solidFill>
                  <a:schemeClr val="bg1"/>
                </a:solidFill>
                <a:latin typeface="華康超特明體" panose="02020E09000000000000" pitchFamily="49" charset="-120"/>
                <a:ea typeface="華康超特明體" panose="02020E09000000000000" pitchFamily="49" charset="-120"/>
              </a:rPr>
              <a:t>探索，職場共通</a:t>
            </a:r>
            <a:r>
              <a:rPr lang="en-US" altLang="zh-CN" sz="4000" dirty="0">
                <a:solidFill>
                  <a:schemeClr val="bg1"/>
                </a:solidFill>
                <a:latin typeface="華康超特明體" panose="02020E09000000000000" pitchFamily="49" charset="-120"/>
                <a:ea typeface="華康超特明體" panose="02020E09000000000000" pitchFamily="49" charset="-120"/>
              </a:rPr>
              <a:t/>
            </a:r>
            <a:br>
              <a:rPr lang="en-US" altLang="zh-CN" sz="4000" dirty="0">
                <a:solidFill>
                  <a:schemeClr val="bg1"/>
                </a:solidFill>
                <a:latin typeface="華康超特明體" panose="02020E09000000000000" pitchFamily="49" charset="-120"/>
                <a:ea typeface="華康超特明體" panose="02020E09000000000000" pitchFamily="49" charset="-120"/>
              </a:rPr>
            </a:br>
            <a:r>
              <a:rPr lang="zh-CN" altLang="en-US" sz="4000" dirty="0">
                <a:solidFill>
                  <a:schemeClr val="bg1"/>
                </a:solidFill>
                <a:latin typeface="華康超特明體" panose="02020E09000000000000" pitchFamily="49" charset="-120"/>
                <a:ea typeface="華康超特明體" panose="02020E09000000000000" pitchFamily="49" charset="-120"/>
              </a:rPr>
              <a:t>職能診斷</a:t>
            </a:r>
            <a:r>
              <a:rPr lang="en-US" altLang="zh-CN" sz="4000" dirty="0">
                <a:solidFill>
                  <a:schemeClr val="bg1"/>
                </a:solidFill>
                <a:latin typeface="華康超特明體" panose="02020E09000000000000" pitchFamily="49" charset="-120"/>
                <a:ea typeface="華康超特明體" panose="02020E09000000000000" pitchFamily="49" charset="-120"/>
              </a:rPr>
              <a:t/>
            </a:r>
            <a:br>
              <a:rPr lang="en-US" altLang="zh-CN" sz="4000" dirty="0">
                <a:solidFill>
                  <a:schemeClr val="bg1"/>
                </a:solidFill>
                <a:latin typeface="華康超特明體" panose="02020E09000000000000" pitchFamily="49" charset="-120"/>
                <a:ea typeface="華康超特明體" panose="02020E09000000000000" pitchFamily="49" charset="-120"/>
              </a:rPr>
            </a:br>
            <a:r>
              <a:rPr lang="zh-CN" altLang="en-US" sz="4000" dirty="0">
                <a:solidFill>
                  <a:schemeClr val="bg1"/>
                </a:solidFill>
                <a:latin typeface="華康超特明體" panose="02020E09000000000000" pitchFamily="49" charset="-120"/>
                <a:ea typeface="華康超特明體" panose="02020E09000000000000" pitchFamily="49" charset="-120"/>
              </a:rPr>
              <a:t>與專業職能診斷</a:t>
            </a:r>
            <a:r>
              <a:rPr lang="en-US" altLang="zh-CN" sz="4000" dirty="0">
                <a:solidFill>
                  <a:schemeClr val="bg1"/>
                </a:solidFill>
                <a:latin typeface="華康超特明體" panose="02020E09000000000000" pitchFamily="49" charset="-120"/>
                <a:ea typeface="華康超特明體" panose="02020E09000000000000" pitchFamily="49" charset="-120"/>
              </a:rPr>
              <a:t/>
            </a:r>
            <a:br>
              <a:rPr lang="en-US" altLang="zh-CN" sz="4000" dirty="0">
                <a:solidFill>
                  <a:schemeClr val="bg1"/>
                </a:solidFill>
                <a:latin typeface="華康超特明體" panose="02020E09000000000000" pitchFamily="49" charset="-120"/>
                <a:ea typeface="華康超特明體" panose="02020E09000000000000" pitchFamily="49" charset="-120"/>
              </a:rPr>
            </a:br>
            <a:r>
              <a:rPr lang="zh-CN" altLang="en-US" sz="4000" dirty="0">
                <a:solidFill>
                  <a:schemeClr val="bg1"/>
                </a:solidFill>
                <a:latin typeface="華康超特明體" panose="02020E09000000000000" pitchFamily="49" charset="-120"/>
                <a:ea typeface="華康超特明體" panose="02020E09000000000000" pitchFamily="49" charset="-120"/>
              </a:rPr>
              <a:t>分別在一，二，三</a:t>
            </a:r>
            <a:endParaRPr lang="zh-TW" altLang="en-US" sz="4000" dirty="0">
              <a:solidFill>
                <a:schemeClr val="bg1"/>
              </a:solidFill>
              <a:latin typeface="華康超特明體" panose="02020E09000000000000" pitchFamily="49" charset="-120"/>
              <a:ea typeface="華康超特明體" panose="02020E09000000000000" pitchFamily="49" charset="-120"/>
            </a:endParaRP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xmlns="" id="{EC9F02E3-26D1-4B47-B7F8-2055A466BC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08091" y="-1993713"/>
            <a:ext cx="5710518" cy="1655762"/>
          </a:xfrm>
        </p:spPr>
        <p:txBody>
          <a:bodyPr/>
          <a:lstStyle/>
          <a:p>
            <a:endParaRPr lang="zh-TW" altLang="en-US" dirty="0"/>
          </a:p>
        </p:txBody>
      </p:sp>
      <p:sp>
        <p:nvSpPr>
          <p:cNvPr id="6" name="橢圓 5">
            <a:extLst>
              <a:ext uri="{FF2B5EF4-FFF2-40B4-BE49-F238E27FC236}">
                <a16:creationId xmlns:a16="http://schemas.microsoft.com/office/drawing/2014/main" xmlns="" id="{35AFE6D1-E9A9-4850-88B3-47428A91DB2B}"/>
              </a:ext>
            </a:extLst>
          </p:cNvPr>
          <p:cNvSpPr/>
          <p:nvPr/>
        </p:nvSpPr>
        <p:spPr>
          <a:xfrm>
            <a:off x="-466168" y="-1482577"/>
            <a:ext cx="2698380" cy="2665918"/>
          </a:xfrm>
          <a:prstGeom prst="ellipse">
            <a:avLst/>
          </a:prstGeom>
          <a:solidFill>
            <a:srgbClr val="4D6D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橢圓 9">
            <a:extLst>
              <a:ext uri="{FF2B5EF4-FFF2-40B4-BE49-F238E27FC236}">
                <a16:creationId xmlns:a16="http://schemas.microsoft.com/office/drawing/2014/main" xmlns="" id="{FCB2907D-C1EF-4A6D-8463-F905BAF01900}"/>
              </a:ext>
            </a:extLst>
          </p:cNvPr>
          <p:cNvSpPr/>
          <p:nvPr/>
        </p:nvSpPr>
        <p:spPr>
          <a:xfrm>
            <a:off x="6693156" y="4522021"/>
            <a:ext cx="995311" cy="990615"/>
          </a:xfrm>
          <a:prstGeom prst="ellipse">
            <a:avLst/>
          </a:prstGeom>
          <a:solidFill>
            <a:srgbClr val="80A1C2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橢圓 6">
            <a:extLst>
              <a:ext uri="{FF2B5EF4-FFF2-40B4-BE49-F238E27FC236}">
                <a16:creationId xmlns:a16="http://schemas.microsoft.com/office/drawing/2014/main" xmlns="" id="{9D02C953-2AB6-4CF1-8295-14DD24E0A9CF}"/>
              </a:ext>
            </a:extLst>
          </p:cNvPr>
          <p:cNvSpPr/>
          <p:nvPr/>
        </p:nvSpPr>
        <p:spPr>
          <a:xfrm>
            <a:off x="1838158" y="-1176414"/>
            <a:ext cx="1663611" cy="1655762"/>
          </a:xfrm>
          <a:prstGeom prst="ellipse">
            <a:avLst/>
          </a:prstGeom>
          <a:solidFill>
            <a:srgbClr val="A6BDD4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xmlns="" id="{737E4166-552D-4A35-BAAF-B4E9A00E04E2}"/>
              </a:ext>
            </a:extLst>
          </p:cNvPr>
          <p:cNvSpPr/>
          <p:nvPr/>
        </p:nvSpPr>
        <p:spPr>
          <a:xfrm>
            <a:off x="-71720" y="2027900"/>
            <a:ext cx="1153103" cy="1147663"/>
          </a:xfrm>
          <a:prstGeom prst="ellipse">
            <a:avLst/>
          </a:prstGeom>
          <a:solidFill>
            <a:srgbClr val="F7EF82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橢圓 7">
            <a:extLst>
              <a:ext uri="{FF2B5EF4-FFF2-40B4-BE49-F238E27FC236}">
                <a16:creationId xmlns:a16="http://schemas.microsoft.com/office/drawing/2014/main" xmlns="" id="{9E0044D1-5D4A-43D8-857C-FD365C798507}"/>
              </a:ext>
            </a:extLst>
          </p:cNvPr>
          <p:cNvSpPr/>
          <p:nvPr/>
        </p:nvSpPr>
        <p:spPr>
          <a:xfrm>
            <a:off x="3589409" y="5827500"/>
            <a:ext cx="3207458" cy="3192325"/>
          </a:xfrm>
          <a:prstGeom prst="ellipse">
            <a:avLst/>
          </a:prstGeom>
          <a:solidFill>
            <a:srgbClr val="F7EF82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橢圓 14">
            <a:extLst>
              <a:ext uri="{FF2B5EF4-FFF2-40B4-BE49-F238E27FC236}">
                <a16:creationId xmlns:a16="http://schemas.microsoft.com/office/drawing/2014/main" xmlns="" id="{6B315C57-1E9F-4236-A43F-C918F25BE79C}"/>
              </a:ext>
            </a:extLst>
          </p:cNvPr>
          <p:cNvSpPr/>
          <p:nvPr/>
        </p:nvSpPr>
        <p:spPr>
          <a:xfrm>
            <a:off x="6781392" y="594354"/>
            <a:ext cx="1675923" cy="1655762"/>
          </a:xfrm>
          <a:prstGeom prst="ellipse">
            <a:avLst/>
          </a:prstGeom>
          <a:solidFill>
            <a:srgbClr val="F7EF82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196655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67</Words>
  <Application>Microsoft Office PowerPoint</Application>
  <PresentationFormat>自訂</PresentationFormat>
  <Paragraphs>11</Paragraphs>
  <Slides>4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10" baseType="lpstr">
      <vt:lpstr>Arial</vt:lpstr>
      <vt:lpstr>新細明體</vt:lpstr>
      <vt:lpstr>Calibri</vt:lpstr>
      <vt:lpstr>Calibri Light</vt:lpstr>
      <vt:lpstr>華康超特明體</vt:lpstr>
      <vt:lpstr>Office 佈景主題</vt:lpstr>
      <vt:lpstr>當e-Care不能進入UCAN的解決辦法——手機版 </vt:lpstr>
      <vt:lpstr>1.在搜索引擎 上打“UCAN”</vt:lpstr>
      <vt:lpstr>2.點入後</vt:lpstr>
      <vt:lpstr>3.職業興趣 探索，職場共通 職能診斷 與專業職能診斷 分別在一，二，三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Windows 使用者</cp:lastModifiedBy>
  <cp:revision>8</cp:revision>
  <dcterms:created xsi:type="dcterms:W3CDTF">2021-03-25T06:12:38Z</dcterms:created>
  <dcterms:modified xsi:type="dcterms:W3CDTF">2021-03-25T07:56:25Z</dcterms:modified>
</cp:coreProperties>
</file>